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</p:sldMasterIdLst>
  <p:notesMasterIdLst>
    <p:notesMasterId r:id="rId7"/>
  </p:notesMasterIdLst>
  <p:handoutMasterIdLst>
    <p:handoutMasterId r:id="rId8"/>
  </p:handoutMasterIdLst>
  <p:sldIdLst>
    <p:sldId id="332" r:id="rId3"/>
    <p:sldId id="333" r:id="rId4"/>
    <p:sldId id="337" r:id="rId5"/>
    <p:sldId id="33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Map Your Content To The Buyers Journey" id="{32FB2BEB-3125-A740-9BAC-0B48254924AF}">
          <p14:sldIdLst>
            <p14:sldId id="332"/>
            <p14:sldId id="333"/>
            <p14:sldId id="337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003F7E"/>
    <a:srgbClr val="003B76"/>
    <a:srgbClr val="003366"/>
    <a:srgbClr val="FFCC00"/>
    <a:srgbClr val="F77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89165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-258" y="-96"/>
      </p:cViewPr>
      <p:guideLst>
        <p:guide orient="horz" pos="3031"/>
        <p:guide orient="horz" pos="708"/>
        <p:guide orient="horz" pos="207"/>
        <p:guide pos="287"/>
        <p:guide pos="54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BEFDD-ECCA-3F49-9BC4-F9B4A55B5598}" type="datetimeFigureOut">
              <a:rPr lang="en-US" smtClean="0"/>
              <a:t>8/27/2013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F04AB-03C5-4E45-93BF-352B736F9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6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051-C2FA-694B-8817-08E3CE5FEDD7}" type="datetimeFigureOut">
              <a:rPr lang="en-US" smtClean="0"/>
              <a:t>8/27/2013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B0C-0C07-E641-8F34-10A0521EE1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2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5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643944" cy="51435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nbound_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5" y="1223970"/>
            <a:ext cx="1270146" cy="278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4147" y="0"/>
            <a:ext cx="90117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512907" y="1146929"/>
            <a:ext cx="6235353" cy="10605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COMPLETE PRESENTATION TITLE GOES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724989" y="-10311"/>
            <a:ext cx="45719" cy="5153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518136" y="2595624"/>
            <a:ext cx="5126032" cy="995653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Presentation Subtitle Can Be Added In Here If Needed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518136" y="3889237"/>
            <a:ext cx="4116387" cy="36452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18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2817" y="4572894"/>
            <a:ext cx="132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#inbound2013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ragraph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29904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29904"/>
            <a:ext cx="4038600" cy="367307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Arial"/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Body Paragraph Split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7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Items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129903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55127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List Items Split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4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55127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29904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Mixed Split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6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Split Rever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5613" y="1129905"/>
            <a:ext cx="4038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1374" y="1129906"/>
            <a:ext cx="4038600" cy="367307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Mixed Split Reverse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Bar 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2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Pie 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9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5613" y="1129905"/>
            <a:ext cx="8234362" cy="3673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Line 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4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72576" y="1580243"/>
            <a:ext cx="6452619" cy="21330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4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HIGH LEVEL IMPACT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30479" y="1338345"/>
            <a:ext cx="2455138" cy="905328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72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78%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830479" y="2275092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of all statistics are fabricated by lazy researchers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9825" y="3207636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400" b="0" i="1" baseline="0">
                <a:solidFill>
                  <a:srgbClr val="FFFFFF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Reliable Source</a:t>
            </a:r>
            <a:endParaRPr lang="en-US" dirty="0"/>
          </a:p>
        </p:txBody>
      </p:sp>
      <p:pic>
        <p:nvPicPr>
          <p:cNvPr id="9" name="Picture 8" descr="dotty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18"/>
          <a:stretch/>
        </p:blipFill>
        <p:spPr>
          <a:xfrm>
            <a:off x="0" y="4641886"/>
            <a:ext cx="9144000" cy="5016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056" y="4650863"/>
            <a:ext cx="9158112" cy="1375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28481"/>
            <a:ext cx="9151056" cy="43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3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30478" y="1338345"/>
            <a:ext cx="2991983" cy="905328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7200" b="0" i="0" baseline="0">
                <a:solidFill>
                  <a:schemeClr val="accent3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6,570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830479" y="2275092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 b="0" i="0" baseline="0">
                <a:solidFill>
                  <a:schemeClr val="accent3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emails are sent every day by the average dog owner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49825" y="3207636"/>
            <a:ext cx="4246056" cy="815241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400" b="0" i="1" baseline="0">
                <a:solidFill>
                  <a:schemeClr val="accent3"/>
                </a:solidFill>
                <a:latin typeface="+mn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Reliable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4" y="1129902"/>
            <a:ext cx="8231186" cy="3673079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rgbClr val="F7761F"/>
              </a:buClr>
              <a:buSzPct val="150000"/>
              <a:buFont typeface="Wingdings" charset="2"/>
              <a:buAutoNum type="arabicPlain"/>
              <a:defRPr sz="24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Section One</a:t>
            </a:r>
          </a:p>
          <a:p>
            <a:pPr lvl="0"/>
            <a:r>
              <a:rPr lang="en-US" dirty="0" smtClean="0"/>
              <a:t>Section Two</a:t>
            </a:r>
          </a:p>
          <a:p>
            <a:pPr lvl="0"/>
            <a:r>
              <a:rPr lang="en-US" dirty="0" smtClean="0"/>
              <a:t>Section Three</a:t>
            </a:r>
          </a:p>
          <a:p>
            <a:pPr lvl="0"/>
            <a:r>
              <a:rPr lang="en-US" dirty="0" smtClean="0"/>
              <a:t>Section Four</a:t>
            </a:r>
          </a:p>
          <a:p>
            <a:pPr lvl="0"/>
            <a:r>
              <a:rPr lang="en-US" dirty="0" smtClean="0"/>
              <a:t>Section Five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425351" y="424848"/>
            <a:ext cx="293300" cy="914400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4512027" y="345235"/>
            <a:ext cx="119946" cy="914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6200000" flipH="1">
            <a:off x="4549140" y="283210"/>
            <a:ext cx="45719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373043"/>
            <a:ext cx="5902285" cy="552244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663723"/>
            <a:ext cx="9151056" cy="4868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7056" y="4598759"/>
            <a:ext cx="9158112" cy="1375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752051" y="1838645"/>
            <a:ext cx="3975694" cy="135264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4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 descr="inbound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5" y="4837889"/>
            <a:ext cx="929948" cy="20377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6377"/>
            <a:ext cx="9151056" cy="43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836408" y="4807847"/>
            <a:ext cx="1201912" cy="25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#inbound2013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90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8" name="Picture 17" descr="Divider_Blue_Squar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Picture 18" descr="3DSprocket_Shado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86" y="497749"/>
            <a:ext cx="4686972" cy="4206533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77474" y="3143530"/>
            <a:ext cx="3496512" cy="84468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77476" y="3988210"/>
            <a:ext cx="3496511" cy="53374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53162" y="4522158"/>
            <a:ext cx="2318774" cy="494647"/>
          </a:xfrm>
        </p:spPr>
        <p:txBody>
          <a:bodyPr/>
          <a:lstStyle>
            <a:lvl1pPr marL="223180" indent="0" algn="l">
              <a:lnSpc>
                <a:spcPct val="80000"/>
              </a:lnSpc>
              <a:buNone/>
              <a:defRPr sz="2000" baseline="0">
                <a:solidFill>
                  <a:srgbClr val="656869"/>
                </a:solidFill>
              </a:defRPr>
            </a:lvl1pPr>
            <a:lvl2pPr marL="535631" indent="0" algn="ctr">
              <a:buNone/>
              <a:defRPr sz="1800" baseline="0"/>
            </a:lvl2pPr>
            <a:lvl3pPr marL="848082" indent="0">
              <a:buNone/>
              <a:defRPr/>
            </a:lvl3pPr>
            <a:lvl5pPr marL="1472984" indent="0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0735403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2" name="Picture 11" descr="3DSprocket_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986" y="497749"/>
            <a:ext cx="4686972" cy="4206533"/>
          </a:xfrm>
          <a:prstGeom prst="rect">
            <a:avLst/>
          </a:prstGeom>
        </p:spPr>
      </p:pic>
      <p:pic>
        <p:nvPicPr>
          <p:cNvPr id="8" name="Picture 7" descr="Divider_Orange_Squar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54014B-E935-B442-A270-0435B5B31C97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30943" y="2192850"/>
            <a:ext cx="1466114" cy="1087958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28054" y="2031975"/>
            <a:ext cx="3496512" cy="84468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8056" y="2876655"/>
            <a:ext cx="3496511" cy="533749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188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2" y="-1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8" name="Picture 7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  <a:latin typeface="+mj-lt"/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867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4" name="Picture 13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339454"/>
            <a:ext cx="4178808" cy="3683496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j-lt"/>
              </a:defRPr>
            </a:lvl1pPr>
            <a:lvl2pPr>
              <a:defRPr>
                <a:solidFill>
                  <a:srgbClr val="404040"/>
                </a:solidFill>
                <a:latin typeface="+mn-lt"/>
              </a:defRPr>
            </a:lvl2pPr>
            <a:lvl3pPr>
              <a:defRPr>
                <a:solidFill>
                  <a:srgbClr val="404040"/>
                </a:solidFill>
                <a:latin typeface="+mn-lt"/>
              </a:defRPr>
            </a:lvl3pPr>
            <a:lvl4pPr>
              <a:defRPr>
                <a:solidFill>
                  <a:srgbClr val="404040"/>
                </a:solidFill>
                <a:latin typeface="+mn-lt"/>
              </a:defRPr>
            </a:lvl4pPr>
            <a:lvl5pPr>
              <a:defRPr>
                <a:solidFill>
                  <a:srgbClr val="404040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61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9" name="Picture 8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339454"/>
            <a:ext cx="4178808" cy="368349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38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1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9" name="Picture 8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339454"/>
            <a:ext cx="5056632" cy="368349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337310"/>
            <a:ext cx="3282696" cy="3682746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593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95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655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427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1793186"/>
            <a:ext cx="1035050" cy="1266808"/>
          </a:xfrm>
        </p:spPr>
        <p:txBody>
          <a:bodyPr anchor="ctr">
            <a:noAutofit/>
          </a:bodyPr>
          <a:lstStyle>
            <a:lvl1pPr marL="0" indent="0">
              <a:buNone/>
              <a:defRPr sz="9800" b="0" i="0">
                <a:solidFill>
                  <a:srgbClr val="F7761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165350" y="2076360"/>
            <a:ext cx="5902285" cy="925374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rgbClr val="FFFFFF"/>
                </a:solidFill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ONE EXTENDED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ner_Blue_Squar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6" y="733806"/>
            <a:ext cx="8786813" cy="3683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02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1" y="3874770"/>
            <a:ext cx="8786813" cy="53492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2880" y="747522"/>
            <a:ext cx="8786813" cy="294894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19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761238"/>
            <a:ext cx="5266944" cy="53492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371600"/>
            <a:ext cx="5266944" cy="3010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761238"/>
            <a:ext cx="3227832" cy="3614166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28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603504"/>
            <a:ext cx="8786812" cy="54864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  <a:latin typeface="+mn-lt"/>
                <a:cs typeface="Franklin Gothic Book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800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382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312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64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" name="Picture 3" descr="Full_Blue_Squa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702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1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ym typeface="Gill Sans" charset="0"/>
              </a:defRPr>
            </a:lvl1pPr>
          </a:lstStyle>
          <a:p>
            <a:pPr>
              <a:defRPr/>
            </a:pPr>
            <a:fld id="{CAAD95A8-B6F5-2A4E-83F1-D4AB57014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992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4" y="1129902"/>
            <a:ext cx="8231186" cy="3673079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rgbClr val="F7761F"/>
              </a:buClr>
              <a:buSzPct val="150000"/>
              <a:buFont typeface="Wingdings" charset="2"/>
              <a:buAutoNum type="arabicPlain"/>
              <a:defRPr sz="2400">
                <a:solidFill>
                  <a:srgbClr val="414141"/>
                </a:solidFill>
              </a:defRPr>
            </a:lvl1pPr>
          </a:lstStyle>
          <a:p>
            <a:pPr lvl="0"/>
            <a:r>
              <a:rPr lang="en-US" dirty="0" smtClean="0"/>
              <a:t>Subsection One</a:t>
            </a:r>
          </a:p>
          <a:p>
            <a:pPr lvl="0"/>
            <a:r>
              <a:rPr lang="en-US" dirty="0" smtClean="0"/>
              <a:t>Subsection Two</a:t>
            </a:r>
          </a:p>
          <a:p>
            <a:pPr lvl="0"/>
            <a:r>
              <a:rPr lang="en-US" dirty="0" smtClean="0"/>
              <a:t>Subsection Three</a:t>
            </a:r>
          </a:p>
          <a:p>
            <a:pPr lvl="0"/>
            <a:r>
              <a:rPr lang="en-US" dirty="0" smtClean="0"/>
              <a:t>Subsection Four</a:t>
            </a:r>
          </a:p>
          <a:p>
            <a:pPr lvl="0"/>
            <a:r>
              <a:rPr lang="en-US" dirty="0" smtClean="0"/>
              <a:t>Subsection Five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425351" y="424848"/>
            <a:ext cx="293300" cy="914400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4512027" y="345235"/>
            <a:ext cx="119946" cy="914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6200000" flipH="1">
            <a:off x="4549140" y="283210"/>
            <a:ext cx="45719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61662" y="530266"/>
            <a:ext cx="5902285" cy="534099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chemeClr val="tx2">
                    <a:lumMod val="75000"/>
                  </a:schemeClr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SUBSECTION AGENDA</a:t>
            </a:r>
            <a:endParaRPr lang="en-US" dirty="0"/>
          </a:p>
        </p:txBody>
      </p:sp>
      <p:pic>
        <p:nvPicPr>
          <p:cNvPr id="13" name="Picture 12" descr="dotty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18"/>
          <a:stretch/>
        </p:blipFill>
        <p:spPr>
          <a:xfrm>
            <a:off x="-1" y="-145152"/>
            <a:ext cx="9144000" cy="5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1793186"/>
            <a:ext cx="1035050" cy="1266808"/>
          </a:xfrm>
        </p:spPr>
        <p:txBody>
          <a:bodyPr anchor="ctr">
            <a:noAutofit/>
          </a:bodyPr>
          <a:lstStyle>
            <a:lvl1pPr marL="0" indent="0">
              <a:buNone/>
              <a:defRPr sz="9800" b="0" i="0">
                <a:solidFill>
                  <a:srgbClr val="F7761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171398" y="2005901"/>
            <a:ext cx="5902285" cy="903004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600" b="0" i="0" baseline="0">
                <a:solidFill>
                  <a:schemeClr val="tx2">
                    <a:lumMod val="75000"/>
                  </a:schemeClr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SECTION ONE EXTENDED TITLE SLIDE</a:t>
            </a:r>
            <a:endParaRPr lang="en-US" dirty="0"/>
          </a:p>
        </p:txBody>
      </p:sp>
      <p:pic>
        <p:nvPicPr>
          <p:cNvPr id="8" name="Picture 7" descr="dotty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18"/>
          <a:stretch/>
        </p:blipFill>
        <p:spPr>
          <a:xfrm>
            <a:off x="4" y="4638518"/>
            <a:ext cx="9144000" cy="5016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505476"/>
            <a:ext cx="9144004" cy="27819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4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Wingdings" charset="2"/>
              <a:buAutoNum type="arabicPlain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List item number one.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Ordered Lists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5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Char char="•"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list item.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Unordered Lists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buClr>
                <a:srgbClr val="F7761F"/>
              </a:buClr>
              <a:buSzPct val="150000"/>
              <a:buFontTx/>
              <a:buBlip>
                <a:blip r:embed="rId2"/>
              </a:buBlip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The first checklist item.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8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9903"/>
            <a:ext cx="8229600" cy="367307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Clr>
                <a:srgbClr val="F7761F"/>
              </a:buClr>
              <a:buSzPct val="100000"/>
              <a:buFont typeface="Arial"/>
              <a:buNone/>
              <a:defRPr sz="1600" baseline="0">
                <a:solidFill>
                  <a:srgbClr val="41414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78576" y="435341"/>
            <a:ext cx="5902285" cy="560900"/>
          </a:xfrm>
          <a:effectLst>
            <a:outerShdw blurRad="38100" dist="38100" dir="5400000" algn="t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3200" b="0" i="0" baseline="0">
                <a:solidFill>
                  <a:schemeClr val="accent3"/>
                </a:solidFill>
                <a:effectLst>
                  <a:outerShdw blurRad="12700" dist="12700" dir="5400000" algn="tl" rotWithShape="0">
                    <a:srgbClr val="000000">
                      <a:alpha val="11000"/>
                    </a:srgbClr>
                  </a:outerShdw>
                </a:effectLst>
                <a:latin typeface="+mj-lt"/>
                <a:cs typeface="Verdan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Body Paragraph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483251" y="482748"/>
            <a:ext cx="177499" cy="91440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535705" y="368913"/>
            <a:ext cx="72589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3" r:id="rId5"/>
    <p:sldLayoutId id="2147483665" r:id="rId6"/>
    <p:sldLayoutId id="2147483667" r:id="rId7"/>
    <p:sldLayoutId id="2147483669" r:id="rId8"/>
    <p:sldLayoutId id="2147483666" r:id="rId9"/>
    <p:sldLayoutId id="2147483668" r:id="rId10"/>
    <p:sldLayoutId id="2147483681" r:id="rId11"/>
    <p:sldLayoutId id="2147483682" r:id="rId12"/>
    <p:sldLayoutId id="2147483683" r:id="rId13"/>
    <p:sldLayoutId id="2147483679" r:id="rId14"/>
    <p:sldLayoutId id="2147483680" r:id="rId15"/>
    <p:sldLayoutId id="2147483684" r:id="rId16"/>
    <p:sldLayoutId id="2147483677" r:id="rId17"/>
    <p:sldLayoutId id="2147483686" r:id="rId18"/>
    <p:sldLayoutId id="2147483675" r:id="rId19"/>
    <p:sldLayoutId id="214748367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414141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41414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41414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41414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41414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1414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idBackground_Grey.jpg"/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2"/>
          <a:stretch/>
        </p:blipFill>
        <p:spPr>
          <a:xfrm>
            <a:off x="-3350" y="0"/>
            <a:ext cx="914735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6" y="133946"/>
            <a:ext cx="8786813" cy="46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6" y="1339454"/>
            <a:ext cx="8786813" cy="368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>
                <a:sym typeface="Baskerville" charset="0"/>
              </a:rPr>
              <a:t>Second level</a:t>
            </a:r>
          </a:p>
          <a:p>
            <a:pPr lvl="2"/>
            <a:r>
              <a:rPr lang="en-US" dirty="0">
                <a:sym typeface="Baskerville" charset="0"/>
              </a:rPr>
              <a:t>Third level</a:t>
            </a:r>
          </a:p>
          <a:p>
            <a:pPr lvl="3"/>
            <a:r>
              <a:rPr lang="en-US" dirty="0">
                <a:sym typeface="Baskerville" charset="0"/>
              </a:rPr>
              <a:t>Fourth level</a:t>
            </a:r>
          </a:p>
          <a:p>
            <a:pPr lvl="4"/>
            <a:r>
              <a:rPr lang="en-US" dirty="0">
                <a:sym typeface="Baskerville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90" y="4962674"/>
            <a:ext cx="217661" cy="1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D4D4D"/>
                </a:solidFill>
                <a:latin typeface="+mn-lt"/>
                <a:ea typeface="Franklin Gothic Book"/>
                <a:cs typeface="Helvetica Neue Bold Condensed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 defTabSz="914174"/>
            <a:fld id="{3882495B-39B3-5F42-8174-3C1974B27A1C}" type="slidenum">
              <a:rPr lang="en-US" smtClean="0"/>
              <a:pPr defTabSz="914174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79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fontAlgn="base">
        <a:spcBef>
          <a:spcPts val="1686"/>
        </a:spcBef>
        <a:spcAft>
          <a:spcPct val="0"/>
        </a:spcAft>
        <a:buSzPct val="100000"/>
        <a:buFont typeface="Arial"/>
        <a:buChar char="•"/>
        <a:defRPr sz="2400">
          <a:solidFill>
            <a:srgbClr val="FFFFFF"/>
          </a:solidFill>
          <a:latin typeface="+mj-lt"/>
          <a:ea typeface="+mn-ea"/>
          <a:cs typeface="+mn-cs"/>
          <a:sym typeface="Helvetica Neue Bold Condensed" charset="0"/>
        </a:defRPr>
      </a:lvl1pPr>
      <a:lvl2pPr marL="937353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4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2pPr>
      <a:lvl3pPr marL="1249804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0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3pPr>
      <a:lvl4pPr marL="156225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0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4pPr>
      <a:lvl5pPr marL="187470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Arial"/>
        <a:buChar char="•"/>
        <a:defRPr sz="2000">
          <a:solidFill>
            <a:srgbClr val="FFFFFF"/>
          </a:solidFill>
          <a:latin typeface="+mn-lt"/>
          <a:ea typeface="Franklin Gothic Book"/>
          <a:cs typeface="Franklin Gothic Book"/>
          <a:sym typeface="Baskerville" charset="0"/>
        </a:defRPr>
      </a:lvl5pPr>
      <a:lvl6pPr marL="2196085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60" y="4696025"/>
            <a:ext cx="712069" cy="17478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292" y="70598"/>
            <a:ext cx="8828690" cy="996241"/>
          </a:xfrm>
        </p:spPr>
        <p:txBody>
          <a:bodyPr/>
          <a:lstStyle/>
          <a:p>
            <a:r>
              <a:rPr lang="en-US" dirty="0" smtClean="0"/>
              <a:t>Map &amp; Analyze entire Content Library</a:t>
            </a:r>
          </a:p>
          <a:p>
            <a:r>
              <a:rPr lang="en-US" sz="2000" i="1" dirty="0" smtClean="0"/>
              <a:t>Map &amp; Analyze Overall Content Mix, holes, opportunities, overall content alignment with market maturity</a:t>
            </a:r>
            <a:endParaRPr lang="en-US" sz="2000" i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8" y="1005026"/>
            <a:ext cx="6622147" cy="1696986"/>
          </a:xfrm>
        </p:spPr>
      </p:pic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004566"/>
              </p:ext>
            </p:extLst>
          </p:nvPr>
        </p:nvGraphicFramePr>
        <p:xfrm>
          <a:off x="481195" y="1267368"/>
          <a:ext cx="8229600" cy="3436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460"/>
                <a:gridCol w="2096814"/>
                <a:gridCol w="2112926"/>
                <a:gridCol w="2057400"/>
              </a:tblGrid>
              <a:tr h="1145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5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 A</a:t>
                      </a:r>
                    </a:p>
                    <a:p>
                      <a:pPr algn="ctr"/>
                      <a:r>
                        <a:rPr lang="en-US" dirty="0" smtClean="0"/>
                        <a:t>Title B</a:t>
                      </a:r>
                    </a:p>
                    <a:p>
                      <a:pPr algn="ctr"/>
                      <a:r>
                        <a:rPr lang="en-US" dirty="0" smtClean="0"/>
                        <a:t>Title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 1</a:t>
                      </a:r>
                    </a:p>
                    <a:p>
                      <a:pPr algn="ctr"/>
                      <a:r>
                        <a:rPr lang="en-US" dirty="0" smtClean="0"/>
                        <a:t>Title 2</a:t>
                      </a:r>
                    </a:p>
                    <a:p>
                      <a:pPr algn="ctr"/>
                      <a:r>
                        <a:rPr lang="en-US" dirty="0" smtClean="0"/>
                        <a:t>Title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Offer</a:t>
                      </a:r>
                      <a:r>
                        <a:rPr lang="en-US" baseline="0" dirty="0" smtClean="0"/>
                        <a:t> X</a:t>
                      </a:r>
                    </a:p>
                    <a:p>
                      <a:pPr algn="ctr"/>
                      <a:r>
                        <a:rPr lang="en-US" baseline="0" dirty="0" smtClean="0"/>
                        <a:t>Offer Y</a:t>
                      </a:r>
                    </a:p>
                    <a:p>
                      <a:pPr algn="ctr"/>
                      <a:r>
                        <a:rPr lang="en-US" baseline="0" dirty="0" smtClean="0"/>
                        <a:t>Offer Z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0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60" y="4696025"/>
            <a:ext cx="712069" cy="17478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8" y="1005026"/>
            <a:ext cx="6622147" cy="1696986"/>
          </a:xfrm>
        </p:spPr>
      </p:pic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114041"/>
              </p:ext>
            </p:extLst>
          </p:nvPr>
        </p:nvGraphicFramePr>
        <p:xfrm>
          <a:off x="481195" y="1267368"/>
          <a:ext cx="8229600" cy="3436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230"/>
                <a:gridCol w="981230"/>
                <a:gridCol w="2096814"/>
                <a:gridCol w="2112926"/>
                <a:gridCol w="2057400"/>
              </a:tblGrid>
              <a:tr h="1145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54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Persona 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4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Your Persona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http://vector.me/files/images/2/0/201543/female_silhouette_clip_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9" y="2558602"/>
            <a:ext cx="822458" cy="8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5fingerevents.com/wp-content/uploads/2011/12/silhouette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0" y="3800420"/>
            <a:ext cx="822458" cy="7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2451" y="154891"/>
            <a:ext cx="5902285" cy="560900"/>
          </a:xfrm>
        </p:spPr>
        <p:txBody>
          <a:bodyPr/>
          <a:lstStyle/>
          <a:p>
            <a:r>
              <a:rPr lang="en-US" sz="4400" dirty="0" smtClean="0"/>
              <a:t>Persona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7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60" y="4704338"/>
            <a:ext cx="712069" cy="17478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8" y="131554"/>
            <a:ext cx="6622147" cy="1696986"/>
          </a:xfrm>
        </p:spPr>
      </p:pic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937516"/>
              </p:ext>
            </p:extLst>
          </p:nvPr>
        </p:nvGraphicFramePr>
        <p:xfrm>
          <a:off x="481195" y="352952"/>
          <a:ext cx="8229600" cy="4368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333"/>
                <a:gridCol w="1404127"/>
                <a:gridCol w="2096814"/>
                <a:gridCol w="2112926"/>
                <a:gridCol w="2057400"/>
              </a:tblGrid>
              <a:tr h="1074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Topic 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Your Topic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5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Your Topic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Your Topic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Your Topic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Your Topic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2451" y="154891"/>
            <a:ext cx="5902285" cy="560900"/>
          </a:xfrm>
        </p:spPr>
        <p:txBody>
          <a:bodyPr/>
          <a:lstStyle/>
          <a:p>
            <a:r>
              <a:rPr lang="en-US" sz="4400" dirty="0" smtClean="0"/>
              <a:t>Topic</a:t>
            </a:r>
            <a:endParaRPr lang="en-US" sz="4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57887" r="75398" b="38555"/>
          <a:stretch/>
        </p:blipFill>
        <p:spPr bwMode="auto">
          <a:xfrm>
            <a:off x="505496" y="1698360"/>
            <a:ext cx="382946" cy="26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25836" r="58955" b="69789"/>
          <a:stretch/>
        </p:blipFill>
        <p:spPr bwMode="auto">
          <a:xfrm>
            <a:off x="530638" y="2286352"/>
            <a:ext cx="477673" cy="3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47535" r="58955" b="47754"/>
          <a:stretch/>
        </p:blipFill>
        <p:spPr bwMode="auto">
          <a:xfrm>
            <a:off x="505496" y="2811957"/>
            <a:ext cx="477673" cy="34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69308" r="43014" b="26600"/>
          <a:stretch/>
        </p:blipFill>
        <p:spPr bwMode="auto">
          <a:xfrm>
            <a:off x="496518" y="3422302"/>
            <a:ext cx="545911" cy="29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0" t="52246" r="28016" b="42825"/>
          <a:stretch/>
        </p:blipFill>
        <p:spPr bwMode="auto">
          <a:xfrm>
            <a:off x="590915" y="4375984"/>
            <a:ext cx="357118" cy="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25836" r="43014" b="69789"/>
          <a:stretch/>
        </p:blipFill>
        <p:spPr bwMode="auto">
          <a:xfrm>
            <a:off x="481195" y="3851245"/>
            <a:ext cx="545911" cy="3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60" y="4704492"/>
            <a:ext cx="712069" cy="17478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68" y="540994"/>
            <a:ext cx="6622147" cy="1696986"/>
          </a:xfrm>
        </p:spPr>
      </p:pic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359304"/>
              </p:ext>
            </p:extLst>
          </p:nvPr>
        </p:nvGraphicFramePr>
        <p:xfrm>
          <a:off x="481195" y="762392"/>
          <a:ext cx="8229600" cy="39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779"/>
                <a:gridCol w="1459681"/>
                <a:gridCol w="2096814"/>
                <a:gridCol w="2112926"/>
                <a:gridCol w="2057400"/>
              </a:tblGrid>
              <a:tr h="10232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Your</a:t>
                      </a:r>
                      <a:r>
                        <a:rPr lang="en-US" sz="1500" baseline="0" dirty="0" smtClean="0"/>
                        <a:t> Content Type 1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</a:p>
                    <a:p>
                      <a:pPr algn="ctr"/>
                      <a:r>
                        <a:rPr lang="en-US" dirty="0" smtClean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Your</a:t>
                      </a:r>
                      <a:r>
                        <a:rPr lang="en-US" sz="1500" baseline="0" dirty="0" smtClean="0"/>
                        <a:t> Content Type 2</a:t>
                      </a:r>
                      <a:endParaRPr lang="en-US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Your</a:t>
                      </a:r>
                      <a:r>
                        <a:rPr lang="en-US" sz="1500" baseline="0" dirty="0" smtClean="0"/>
                        <a:t> Content Type 3</a:t>
                      </a:r>
                      <a:endParaRPr lang="en-US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Your</a:t>
                      </a:r>
                      <a:r>
                        <a:rPr lang="en-US" sz="1500" baseline="0" dirty="0" smtClean="0"/>
                        <a:t> Content Type 4</a:t>
                      </a:r>
                      <a:endParaRPr lang="en-US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Your</a:t>
                      </a:r>
                      <a:r>
                        <a:rPr lang="en-US" sz="1500" baseline="0" dirty="0" smtClean="0"/>
                        <a:t> Content Type 5</a:t>
                      </a:r>
                      <a:endParaRPr lang="en-US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2451" y="154891"/>
            <a:ext cx="5902285" cy="560900"/>
          </a:xfrm>
        </p:spPr>
        <p:txBody>
          <a:bodyPr/>
          <a:lstStyle/>
          <a:p>
            <a:r>
              <a:rPr lang="en-US" sz="4400" dirty="0" smtClean="0"/>
              <a:t>Content Type / Format</a:t>
            </a:r>
            <a:endParaRPr lang="en-US" sz="4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0" t="51708" r="12569" b="44198"/>
          <a:stretch/>
        </p:blipFill>
        <p:spPr bwMode="auto">
          <a:xfrm>
            <a:off x="565140" y="2088207"/>
            <a:ext cx="283779" cy="2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5" t="21701" r="43748" b="73636"/>
          <a:stretch/>
        </p:blipFill>
        <p:spPr bwMode="auto">
          <a:xfrm>
            <a:off x="565140" y="2688608"/>
            <a:ext cx="327546" cy="34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65380" r="59987" b="30330"/>
          <a:stretch/>
        </p:blipFill>
        <p:spPr bwMode="auto">
          <a:xfrm>
            <a:off x="622111" y="3873293"/>
            <a:ext cx="272955" cy="31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6" t="32222" r="59641" b="62997"/>
          <a:stretch/>
        </p:blipFill>
        <p:spPr bwMode="auto">
          <a:xfrm>
            <a:off x="565140" y="3316761"/>
            <a:ext cx="345196" cy="34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6" t="37003" r="59269" b="58216"/>
          <a:stretch/>
        </p:blipFill>
        <p:spPr bwMode="auto">
          <a:xfrm>
            <a:off x="516824" y="4391324"/>
            <a:ext cx="393512" cy="34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57887" r="75398" b="38555"/>
          <a:stretch/>
        </p:blipFill>
        <p:spPr bwMode="auto">
          <a:xfrm>
            <a:off x="11661202" y="3192524"/>
            <a:ext cx="382946" cy="26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25836" r="58955" b="69789"/>
          <a:stretch/>
        </p:blipFill>
        <p:spPr bwMode="auto">
          <a:xfrm>
            <a:off x="11683947" y="3553193"/>
            <a:ext cx="477673" cy="3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47535" r="58955" b="47754"/>
          <a:stretch/>
        </p:blipFill>
        <p:spPr bwMode="auto">
          <a:xfrm>
            <a:off x="11613838" y="4067559"/>
            <a:ext cx="477673" cy="34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69308" r="43014" b="26600"/>
          <a:stretch/>
        </p:blipFill>
        <p:spPr bwMode="auto">
          <a:xfrm>
            <a:off x="11625891" y="5929952"/>
            <a:ext cx="545911" cy="29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0" t="52246" r="28016" b="42825"/>
          <a:stretch/>
        </p:blipFill>
        <p:spPr bwMode="auto">
          <a:xfrm>
            <a:off x="11804502" y="4727187"/>
            <a:ext cx="357118" cy="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25836" r="43014" b="69789"/>
          <a:stretch/>
        </p:blipFill>
        <p:spPr bwMode="auto">
          <a:xfrm>
            <a:off x="11666835" y="5286233"/>
            <a:ext cx="545911" cy="3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6F8694"/>
      </a:dk1>
      <a:lt1>
        <a:sysClr val="window" lastClr="FFFFFF"/>
      </a:lt1>
      <a:dk2>
        <a:srgbClr val="6A7F89"/>
      </a:dk2>
      <a:lt2>
        <a:srgbClr val="FFFFFF"/>
      </a:lt2>
      <a:accent1>
        <a:srgbClr val="95BFD1"/>
      </a:accent1>
      <a:accent2>
        <a:srgbClr val="87B2C1"/>
      </a:accent2>
      <a:accent3>
        <a:srgbClr val="F26621"/>
      </a:accent3>
      <a:accent4>
        <a:srgbClr val="DC6229"/>
      </a:accent4>
      <a:accent5>
        <a:srgbClr val="D8D8D7"/>
      </a:accent5>
      <a:accent6>
        <a:srgbClr val="EAEAEA"/>
      </a:accent6>
      <a:hlink>
        <a:srgbClr val="FFFFFF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devana Dark">
  <a:themeElements>
    <a:clrScheme name="Custom 8">
      <a:dk1>
        <a:srgbClr val="404040"/>
      </a:dk1>
      <a:lt1>
        <a:sysClr val="window" lastClr="FFFFFF"/>
      </a:lt1>
      <a:dk2>
        <a:srgbClr val="404040"/>
      </a:dk2>
      <a:lt2>
        <a:srgbClr val="FFFFFF"/>
      </a:lt2>
      <a:accent1>
        <a:srgbClr val="455560"/>
      </a:accent1>
      <a:accent2>
        <a:srgbClr val="E36F1E"/>
      </a:accent2>
      <a:accent3>
        <a:srgbClr val="404040"/>
      </a:accent3>
      <a:accent4>
        <a:srgbClr val="FC8124"/>
      </a:accent4>
      <a:accent5>
        <a:srgbClr val="589CEA"/>
      </a:accent5>
      <a:accent6>
        <a:srgbClr val="FDB825"/>
      </a:accent6>
      <a:hlink>
        <a:srgbClr val="455560"/>
      </a:hlink>
      <a:folHlink>
        <a:srgbClr val="68D1E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23067</TotalTime>
  <Words>136</Words>
  <Application>Microsoft Office PowerPoint</Application>
  <PresentationFormat>On-screen Show (16:9)</PresentationFormat>
  <Paragraphs>72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Slidevana Dark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Content to the Buyers Journey</dc:title>
  <dc:creator>Julie Spatola</dc:creator>
  <cp:lastModifiedBy>Julie Spatola</cp:lastModifiedBy>
  <cp:revision>246</cp:revision>
  <dcterms:created xsi:type="dcterms:W3CDTF">2013-04-17T22:01:51Z</dcterms:created>
  <dcterms:modified xsi:type="dcterms:W3CDTF">2013-08-27T20:30:40Z</dcterms:modified>
</cp:coreProperties>
</file>