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0" r:id="rId2"/>
  </p:sldMasterIdLst>
  <p:notesMasterIdLst>
    <p:notesMasterId r:id="rId5"/>
  </p:notesMasterIdLst>
  <p:handoutMasterIdLst>
    <p:handoutMasterId r:id="rId6"/>
  </p:handoutMasterIdLst>
  <p:sldIdLst>
    <p:sldId id="339" r:id="rId3"/>
    <p:sldId id="34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w To Map Your Content To The Buyers Journey" id="{32FB2BEB-3125-A740-9BAC-0B48254924AF}">
          <p14:sldIdLst>
            <p14:sldId id="339"/>
            <p14:sldId id="34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61F"/>
    <a:srgbClr val="414141"/>
    <a:srgbClr val="003F7E"/>
    <a:srgbClr val="003B76"/>
    <a:srgbClr val="0033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65" autoAdjust="0"/>
    <p:restoredTop sz="95382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-258" y="-96"/>
      </p:cViewPr>
      <p:guideLst>
        <p:guide orient="horz" pos="3031"/>
        <p:guide orient="horz" pos="708"/>
        <p:guide orient="horz" pos="207"/>
        <p:guide pos="287"/>
        <p:guide pos="54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BEFDD-ECCA-3F49-9BC4-F9B4A55B5598}" type="datetimeFigureOut">
              <a:rPr lang="en-US" smtClean="0"/>
              <a:t>8/27/2013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F04AB-03C5-4E45-93BF-352B736F9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6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7051-C2FA-694B-8817-08E3CE5FEDD7}" type="datetimeFigureOut">
              <a:rPr lang="en-US" smtClean="0"/>
              <a:t>8/27/2013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12B0C-0C07-E641-8F34-10A0521EE1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2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643944" cy="51435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inbound_lig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5" y="1223970"/>
            <a:ext cx="1270146" cy="2783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634147" y="0"/>
            <a:ext cx="90117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512907" y="1146929"/>
            <a:ext cx="6235353" cy="10605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4000" b="0" i="0" baseline="0">
                <a:solidFill>
                  <a:srgbClr val="FFFFFF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COMPLETE PRESENTATION TITLE GOES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724989" y="-10311"/>
            <a:ext cx="45719" cy="51538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518136" y="2595624"/>
            <a:ext cx="5126032" cy="995653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 b="0" i="0" baseline="0">
                <a:solidFill>
                  <a:srgbClr val="FFFFFF"/>
                </a:solidFill>
                <a:latin typeface="+mn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Presentation Subtitle Can Be Added In Here If Needed</a:t>
            </a:r>
            <a:endParaRPr lang="en-U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518136" y="3889237"/>
            <a:ext cx="4116387" cy="364520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None/>
              <a:defRPr sz="1800" b="0" i="0" baseline="0">
                <a:solidFill>
                  <a:srgbClr val="FFFFFF"/>
                </a:solidFill>
                <a:latin typeface="+mn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62817" y="4572894"/>
            <a:ext cx="132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#inbound2013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ragraph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29904"/>
            <a:ext cx="4038600" cy="367307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129904"/>
            <a:ext cx="4038600" cy="367307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6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Body Paragraph Split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7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Items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1129903"/>
            <a:ext cx="4038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Char char="•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The first list item.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55127" y="1129905"/>
            <a:ext cx="4038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Char char="•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The first list item.</a:t>
            </a:r>
            <a:endParaRPr lang="en-US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List Items Split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4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55127" y="1129905"/>
            <a:ext cx="4038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Char char="•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The first list item.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29904"/>
            <a:ext cx="4038600" cy="367307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Mixed Split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6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Split Rever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5613" y="1129905"/>
            <a:ext cx="4038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Char char="•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The first list item.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51374" y="1129906"/>
            <a:ext cx="4038600" cy="367307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Mixed Split Reverse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05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55613" y="1129905"/>
            <a:ext cx="8234362" cy="36730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Bar Graph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28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55613" y="1129905"/>
            <a:ext cx="8234362" cy="36730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Pie Graph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90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55613" y="1129905"/>
            <a:ext cx="8234362" cy="36730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Line Graph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48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72576" y="1580243"/>
            <a:ext cx="6452619" cy="21330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5400" b="0" i="0" baseline="0">
                <a:solidFill>
                  <a:srgbClr val="FFFFFF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HIGH LEVEL IMPACT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58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act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830479" y="1338345"/>
            <a:ext cx="2455138" cy="905328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7200" b="0" i="0" baseline="0">
                <a:solidFill>
                  <a:srgbClr val="FFFFFF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78%</a:t>
            </a:r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830479" y="2275092"/>
            <a:ext cx="4246056" cy="815241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 b="0" i="0" baseline="0">
                <a:solidFill>
                  <a:srgbClr val="FFFFFF"/>
                </a:solidFill>
                <a:latin typeface="+mn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of all statistics are fabricated by lazy researchers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49825" y="3207636"/>
            <a:ext cx="4246056" cy="815241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400" b="0" i="1" baseline="0">
                <a:solidFill>
                  <a:srgbClr val="FFFFFF"/>
                </a:solidFill>
                <a:latin typeface="+mn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Reliable Source</a:t>
            </a:r>
            <a:endParaRPr lang="en-US" dirty="0"/>
          </a:p>
        </p:txBody>
      </p:sp>
      <p:pic>
        <p:nvPicPr>
          <p:cNvPr id="9" name="Picture 8" descr="dotty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18"/>
          <a:stretch/>
        </p:blipFill>
        <p:spPr>
          <a:xfrm>
            <a:off x="0" y="4641886"/>
            <a:ext cx="9144000" cy="50161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056" y="4650863"/>
            <a:ext cx="9158112" cy="13750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628481"/>
            <a:ext cx="9151056" cy="438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31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830478" y="1338345"/>
            <a:ext cx="2991983" cy="905328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7200" b="0" i="0" baseline="0">
                <a:solidFill>
                  <a:schemeClr val="accent3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6,570</a:t>
            </a:r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830479" y="2275092"/>
            <a:ext cx="4246056" cy="815241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 b="0" i="0" baseline="0">
                <a:solidFill>
                  <a:schemeClr val="accent3"/>
                </a:solidFill>
                <a:latin typeface="+mn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emails are sent every day by the average dog owner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49825" y="3207636"/>
            <a:ext cx="4246056" cy="815241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400" b="0" i="1" baseline="0">
                <a:solidFill>
                  <a:schemeClr val="accent3"/>
                </a:solidFill>
                <a:latin typeface="+mn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Reliable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9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4" y="1129902"/>
            <a:ext cx="8231186" cy="3673079"/>
          </a:xfrm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buClr>
                <a:srgbClr val="F7761F"/>
              </a:buClr>
              <a:buSzPct val="150000"/>
              <a:buFont typeface="Wingdings" charset="2"/>
              <a:buAutoNum type="arabicPlain"/>
              <a:defRPr sz="24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Section One</a:t>
            </a:r>
          </a:p>
          <a:p>
            <a:pPr lvl="0"/>
            <a:r>
              <a:rPr lang="en-US" dirty="0" smtClean="0"/>
              <a:t>Section Two</a:t>
            </a:r>
          </a:p>
          <a:p>
            <a:pPr lvl="0"/>
            <a:r>
              <a:rPr lang="en-US" dirty="0" smtClean="0"/>
              <a:t>Section Three</a:t>
            </a:r>
          </a:p>
          <a:p>
            <a:pPr lvl="0"/>
            <a:r>
              <a:rPr lang="en-US" dirty="0" smtClean="0"/>
              <a:t>Section Four</a:t>
            </a:r>
          </a:p>
          <a:p>
            <a:pPr lvl="0"/>
            <a:r>
              <a:rPr lang="en-US" dirty="0" smtClean="0"/>
              <a:t>Section Five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425351" y="424848"/>
            <a:ext cx="293300" cy="914400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4512027" y="345235"/>
            <a:ext cx="119946" cy="914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16200000" flipH="1">
            <a:off x="4549140" y="283210"/>
            <a:ext cx="45719" cy="91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55614" y="373043"/>
            <a:ext cx="5902285" cy="552244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600" b="0" i="0" baseline="0">
                <a:solidFill>
                  <a:srgbClr val="FFFFFF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8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663723"/>
            <a:ext cx="9151056" cy="48683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056" y="4598759"/>
            <a:ext cx="9158112" cy="1375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752051" y="1838645"/>
            <a:ext cx="3975694" cy="135264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4400" b="0" i="0" baseline="0">
                <a:solidFill>
                  <a:srgbClr val="FFFFFF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3" name="Picture 2" descr="inbound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5" y="4837889"/>
            <a:ext cx="929948" cy="20377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76377"/>
            <a:ext cx="9151056" cy="438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836408" y="4807847"/>
            <a:ext cx="1201912" cy="25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#inbound2013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90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8" name="Picture 17" descr="Divider_Blue_Squa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Picture 18" descr="3DSprocket_Shado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86" y="497749"/>
            <a:ext cx="4686972" cy="4206533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77474" y="3143530"/>
            <a:ext cx="3496512" cy="844680"/>
          </a:xfrm>
        </p:spPr>
        <p:txBody>
          <a:bodyPr/>
          <a:lstStyle>
            <a:lvl1pPr algn="l">
              <a:lnSpc>
                <a:spcPct val="8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77476" y="3988210"/>
            <a:ext cx="3496511" cy="533749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53162" y="4522158"/>
            <a:ext cx="2318774" cy="494647"/>
          </a:xfrm>
        </p:spPr>
        <p:txBody>
          <a:bodyPr/>
          <a:lstStyle>
            <a:lvl1pPr marL="223180" indent="0" algn="l">
              <a:lnSpc>
                <a:spcPct val="80000"/>
              </a:lnSpc>
              <a:buNone/>
              <a:defRPr sz="2000" baseline="0">
                <a:solidFill>
                  <a:srgbClr val="656869"/>
                </a:solidFill>
              </a:defRPr>
            </a:lvl1pPr>
            <a:lvl2pPr marL="535631" indent="0" algn="ctr">
              <a:buNone/>
              <a:defRPr sz="1800" baseline="0"/>
            </a:lvl2pPr>
            <a:lvl3pPr marL="848082" indent="0">
              <a:buNone/>
              <a:defRPr/>
            </a:lvl3pPr>
            <a:lvl5pPr marL="1472984" indent="0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0735403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2" name="Picture 11" descr="3DSprocket_Shado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986" y="497749"/>
            <a:ext cx="4686972" cy="4206533"/>
          </a:xfrm>
          <a:prstGeom prst="rect">
            <a:avLst/>
          </a:prstGeom>
        </p:spPr>
      </p:pic>
      <p:pic>
        <p:nvPicPr>
          <p:cNvPr id="8" name="Picture 7" descr="Divider_Orange_Squar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54014B-E935-B442-A270-0435B5B31C97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830943" y="2192850"/>
            <a:ext cx="1466114" cy="1087958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rgbClr val="404040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328054" y="2031975"/>
            <a:ext cx="3496512" cy="844680"/>
          </a:xfrm>
        </p:spPr>
        <p:txBody>
          <a:bodyPr/>
          <a:lstStyle>
            <a:lvl1pPr algn="l">
              <a:lnSpc>
                <a:spcPct val="8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8056" y="2876655"/>
            <a:ext cx="3496511" cy="533749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1880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2" y="-1"/>
            <a:ext cx="9143999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8" name="Picture 7" descr="Banner_Blue_Squar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  <a:latin typeface="+mj-lt"/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603504"/>
            <a:ext cx="8786812" cy="54864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8671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4" name="Picture 13" descr="Banner_Blue_Squar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339454"/>
            <a:ext cx="4178808" cy="3683496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j-lt"/>
              </a:defRPr>
            </a:lvl1pPr>
            <a:lvl2pPr>
              <a:defRPr>
                <a:solidFill>
                  <a:srgbClr val="404040"/>
                </a:solidFill>
                <a:latin typeface="+mn-lt"/>
              </a:defRPr>
            </a:lvl2pPr>
            <a:lvl3pPr>
              <a:defRPr>
                <a:solidFill>
                  <a:srgbClr val="404040"/>
                </a:solidFill>
                <a:latin typeface="+mn-lt"/>
              </a:defRPr>
            </a:lvl3pPr>
            <a:lvl4pPr>
              <a:defRPr>
                <a:solidFill>
                  <a:srgbClr val="404040"/>
                </a:solidFill>
                <a:latin typeface="+mn-lt"/>
              </a:defRPr>
            </a:lvl4pPr>
            <a:lvl5pPr>
              <a:defRPr>
                <a:solidFill>
                  <a:srgbClr val="404040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603504"/>
            <a:ext cx="8786812" cy="54864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261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9" name="Picture 8" descr="Banner_Blue_Squar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82312" y="1339454"/>
            <a:ext cx="4178808" cy="3683496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603504"/>
            <a:ext cx="8786812" cy="54864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138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9" name="Picture 8" descr="Banner_Blue_Squar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339454"/>
            <a:ext cx="5056632" cy="3683496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86983" y="1337310"/>
            <a:ext cx="3282696" cy="3682746"/>
          </a:xfrm>
          <a:ln w="9525"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79388" y="603504"/>
            <a:ext cx="8786812" cy="54864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593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nner_Blue_Squar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603504"/>
            <a:ext cx="8786812" cy="54864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0956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, 50/50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nner_Blue_Squar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603504"/>
            <a:ext cx="8786812" cy="54864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6558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,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_Blue_Squar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603504"/>
            <a:ext cx="8786812" cy="54864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427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1793186"/>
            <a:ext cx="1035050" cy="1266808"/>
          </a:xfrm>
        </p:spPr>
        <p:txBody>
          <a:bodyPr anchor="ctr">
            <a:noAutofit/>
          </a:bodyPr>
          <a:lstStyle>
            <a:lvl1pPr marL="0" indent="0">
              <a:buNone/>
              <a:defRPr sz="9800" b="0" i="0">
                <a:solidFill>
                  <a:srgbClr val="F7761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165350" y="2076360"/>
            <a:ext cx="5902285" cy="925374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600" b="0" i="0" baseline="0">
                <a:solidFill>
                  <a:srgbClr val="FFFFFF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SECTION ONE EXTENDED 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77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nner_Blue_Squar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8596" y="733806"/>
            <a:ext cx="8786813" cy="36834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022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1" y="3874770"/>
            <a:ext cx="8786813" cy="534924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2880" y="747522"/>
            <a:ext cx="8786813" cy="2948940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192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761238"/>
            <a:ext cx="5266944" cy="534924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8595" y="1371600"/>
            <a:ext cx="5266944" cy="3010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687568" y="761238"/>
            <a:ext cx="3227832" cy="3614166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4287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603504"/>
            <a:ext cx="8786812" cy="54864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8001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3820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3125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2644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Blu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4" name="Picture 3" descr="Full_Blue_Squa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8702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1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ym typeface="Gill Sans" charset="0"/>
              </a:defRPr>
            </a:lvl1pPr>
          </a:lstStyle>
          <a:p>
            <a:pPr>
              <a:defRPr/>
            </a:pPr>
            <a:fld id="{CAAD95A8-B6F5-2A4E-83F1-D4AB57014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992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4" y="1129902"/>
            <a:ext cx="8231186" cy="3673079"/>
          </a:xfrm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buClr>
                <a:srgbClr val="F7761F"/>
              </a:buClr>
              <a:buSzPct val="150000"/>
              <a:buFont typeface="Wingdings" charset="2"/>
              <a:buAutoNum type="arabicPlain"/>
              <a:defRPr sz="2400">
                <a:solidFill>
                  <a:srgbClr val="414141"/>
                </a:solidFill>
              </a:defRPr>
            </a:lvl1pPr>
          </a:lstStyle>
          <a:p>
            <a:pPr lvl="0"/>
            <a:r>
              <a:rPr lang="en-US" dirty="0" smtClean="0"/>
              <a:t>Subsection One</a:t>
            </a:r>
          </a:p>
          <a:p>
            <a:pPr lvl="0"/>
            <a:r>
              <a:rPr lang="en-US" dirty="0" smtClean="0"/>
              <a:t>Subsection Two</a:t>
            </a:r>
          </a:p>
          <a:p>
            <a:pPr lvl="0"/>
            <a:r>
              <a:rPr lang="en-US" dirty="0" smtClean="0"/>
              <a:t>Subsection Three</a:t>
            </a:r>
          </a:p>
          <a:p>
            <a:pPr lvl="0"/>
            <a:r>
              <a:rPr lang="en-US" dirty="0" smtClean="0"/>
              <a:t>Subsection Four</a:t>
            </a:r>
          </a:p>
          <a:p>
            <a:pPr lvl="0"/>
            <a:r>
              <a:rPr lang="en-US" dirty="0" smtClean="0"/>
              <a:t>Subsection Five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425351" y="424848"/>
            <a:ext cx="293300" cy="914400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512027" y="345235"/>
            <a:ext cx="119946" cy="914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 flipH="1">
            <a:off x="4549140" y="283210"/>
            <a:ext cx="45719" cy="91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61662" y="530266"/>
            <a:ext cx="5902285" cy="534099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600" b="0" i="0" baseline="0">
                <a:solidFill>
                  <a:schemeClr val="tx2">
                    <a:lumMod val="75000"/>
                  </a:schemeClr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SUBSECTION AGENDA</a:t>
            </a:r>
            <a:endParaRPr lang="en-US" dirty="0"/>
          </a:p>
        </p:txBody>
      </p:sp>
      <p:pic>
        <p:nvPicPr>
          <p:cNvPr id="13" name="Picture 12" descr="dotty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18"/>
          <a:stretch/>
        </p:blipFill>
        <p:spPr>
          <a:xfrm>
            <a:off x="-1" y="-145152"/>
            <a:ext cx="9144000" cy="5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1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1793186"/>
            <a:ext cx="1035050" cy="1266808"/>
          </a:xfrm>
        </p:spPr>
        <p:txBody>
          <a:bodyPr anchor="ctr">
            <a:noAutofit/>
          </a:bodyPr>
          <a:lstStyle>
            <a:lvl1pPr marL="0" indent="0">
              <a:buNone/>
              <a:defRPr sz="9800" b="0" i="0">
                <a:solidFill>
                  <a:srgbClr val="F7761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171398" y="2005901"/>
            <a:ext cx="5902285" cy="903004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600" b="0" i="0" baseline="0">
                <a:solidFill>
                  <a:schemeClr val="tx2">
                    <a:lumMod val="75000"/>
                  </a:schemeClr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SECTION ONE EXTENDED TITLE SLIDE</a:t>
            </a:r>
            <a:endParaRPr lang="en-US" dirty="0"/>
          </a:p>
        </p:txBody>
      </p:sp>
      <p:pic>
        <p:nvPicPr>
          <p:cNvPr id="8" name="Picture 7" descr="dotty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18"/>
          <a:stretch/>
        </p:blipFill>
        <p:spPr>
          <a:xfrm>
            <a:off x="4" y="4638518"/>
            <a:ext cx="9144000" cy="50161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505476"/>
            <a:ext cx="9144004" cy="27819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4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9903"/>
            <a:ext cx="8229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Wingdings" charset="2"/>
              <a:buAutoNum type="arabicPlain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List item number one.</a:t>
            </a:r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Ordered Lists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5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9903"/>
            <a:ext cx="8229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Char char="•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The first list item.</a:t>
            </a:r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Unordered Lists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9903"/>
            <a:ext cx="8229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50000"/>
              <a:buFontTx/>
              <a:buBlip>
                <a:blip r:embed="rId2"/>
              </a:buBlip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The first checklist item.</a:t>
            </a:r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8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ra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9903"/>
            <a:ext cx="8229600" cy="367307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None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Body Paragraph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2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1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3" r:id="rId5"/>
    <p:sldLayoutId id="2147483665" r:id="rId6"/>
    <p:sldLayoutId id="2147483667" r:id="rId7"/>
    <p:sldLayoutId id="2147483669" r:id="rId8"/>
    <p:sldLayoutId id="2147483666" r:id="rId9"/>
    <p:sldLayoutId id="2147483668" r:id="rId10"/>
    <p:sldLayoutId id="2147483681" r:id="rId11"/>
    <p:sldLayoutId id="2147483682" r:id="rId12"/>
    <p:sldLayoutId id="2147483683" r:id="rId13"/>
    <p:sldLayoutId id="2147483679" r:id="rId14"/>
    <p:sldLayoutId id="2147483680" r:id="rId15"/>
    <p:sldLayoutId id="2147483684" r:id="rId16"/>
    <p:sldLayoutId id="2147483677" r:id="rId17"/>
    <p:sldLayoutId id="2147483686" r:id="rId18"/>
    <p:sldLayoutId id="2147483675" r:id="rId19"/>
    <p:sldLayoutId id="2147483676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414141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414141"/>
          </a:solidFill>
          <a:latin typeface="+mn-lt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414141"/>
          </a:solidFill>
          <a:latin typeface="+mn-lt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414141"/>
          </a:solidFill>
          <a:latin typeface="+mn-lt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414141"/>
          </a:solidFill>
          <a:latin typeface="+mn-lt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414141"/>
          </a:solidFill>
          <a:latin typeface="+mn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idBackground_Grey.jpg"/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2"/>
          <a:stretch/>
        </p:blipFill>
        <p:spPr>
          <a:xfrm>
            <a:off x="-3350" y="0"/>
            <a:ext cx="9147350" cy="51435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96" y="133946"/>
            <a:ext cx="8786813" cy="46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596" y="1339454"/>
            <a:ext cx="8786813" cy="368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dirty="0">
                <a:sym typeface="Baskerville" charset="0"/>
              </a:rPr>
              <a:t>Second level</a:t>
            </a:r>
          </a:p>
          <a:p>
            <a:pPr lvl="2"/>
            <a:r>
              <a:rPr lang="en-US" dirty="0">
                <a:sym typeface="Baskerville" charset="0"/>
              </a:rPr>
              <a:t>Third level</a:t>
            </a:r>
          </a:p>
          <a:p>
            <a:pPr lvl="3"/>
            <a:r>
              <a:rPr lang="en-US" dirty="0">
                <a:sym typeface="Baskerville" charset="0"/>
              </a:rPr>
              <a:t>Fourth level</a:t>
            </a:r>
          </a:p>
          <a:p>
            <a:pPr lvl="4"/>
            <a:r>
              <a:rPr lang="en-US" dirty="0">
                <a:sym typeface="Baskerville" charset="0"/>
              </a:rPr>
              <a:t>Fifth level</a:t>
            </a: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29690" y="4962674"/>
            <a:ext cx="217661" cy="18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5" tIns="32138" rIns="64275" bIns="32138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4D4D4D"/>
                </a:solidFill>
                <a:latin typeface="+mn-lt"/>
                <a:ea typeface="Franklin Gothic Book"/>
                <a:cs typeface="Helvetica Neue Bold Condensed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 defTabSz="914174"/>
            <a:fld id="{3882495B-39B3-5F42-8174-3C1974B27A1C}" type="slidenum">
              <a:rPr lang="en-US" smtClean="0"/>
              <a:pPr defTabSz="914174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796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321377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642757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964134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285513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624902" indent="-401722" algn="l" rtl="0" fontAlgn="base">
        <a:spcBef>
          <a:spcPts val="1686"/>
        </a:spcBef>
        <a:spcAft>
          <a:spcPct val="0"/>
        </a:spcAft>
        <a:buSzPct val="100000"/>
        <a:buFont typeface="Arial"/>
        <a:buChar char="•"/>
        <a:defRPr sz="2400">
          <a:solidFill>
            <a:srgbClr val="FFFFFF"/>
          </a:solidFill>
          <a:latin typeface="+mj-lt"/>
          <a:ea typeface="+mn-ea"/>
          <a:cs typeface="+mn-cs"/>
          <a:sym typeface="Helvetica Neue Bold Condensed" charset="0"/>
        </a:defRPr>
      </a:lvl1pPr>
      <a:lvl2pPr marL="937353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Arial"/>
        <a:buChar char="•"/>
        <a:defRPr sz="2400">
          <a:solidFill>
            <a:srgbClr val="FFFFFF"/>
          </a:solidFill>
          <a:latin typeface="+mn-lt"/>
          <a:ea typeface="Franklin Gothic Book"/>
          <a:cs typeface="Franklin Gothic Book"/>
          <a:sym typeface="Baskerville" charset="0"/>
        </a:defRPr>
      </a:lvl2pPr>
      <a:lvl3pPr marL="1249804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Arial"/>
        <a:buChar char="•"/>
        <a:defRPr sz="2000">
          <a:solidFill>
            <a:srgbClr val="FFFFFF"/>
          </a:solidFill>
          <a:latin typeface="+mn-lt"/>
          <a:ea typeface="Franklin Gothic Book"/>
          <a:cs typeface="Franklin Gothic Book"/>
          <a:sym typeface="Baskerville" charset="0"/>
        </a:defRPr>
      </a:lvl3pPr>
      <a:lvl4pPr marL="1562256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Arial"/>
        <a:buChar char="•"/>
        <a:defRPr sz="2000">
          <a:solidFill>
            <a:srgbClr val="FFFFFF"/>
          </a:solidFill>
          <a:latin typeface="+mn-lt"/>
          <a:ea typeface="Franklin Gothic Book"/>
          <a:cs typeface="Franklin Gothic Book"/>
          <a:sym typeface="Baskerville" charset="0"/>
        </a:defRPr>
      </a:lvl4pPr>
      <a:lvl5pPr marL="1874706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Arial"/>
        <a:buChar char="•"/>
        <a:defRPr sz="2000">
          <a:solidFill>
            <a:srgbClr val="FFFFFF"/>
          </a:solidFill>
          <a:latin typeface="+mn-lt"/>
          <a:ea typeface="Franklin Gothic Book"/>
          <a:cs typeface="Franklin Gothic Book"/>
          <a:sym typeface="Baskerville" charset="0"/>
        </a:defRPr>
      </a:lvl5pPr>
      <a:lvl6pPr marL="2196085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6pPr>
      <a:lvl7pPr marL="2517462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7pPr>
      <a:lvl8pPr marL="2838841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8pPr>
      <a:lvl9pPr marL="3160219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9pPr>
    </p:bodyStyle>
    <p:otherStyle>
      <a:defPPr>
        <a:defRPr lang="en-US"/>
      </a:defPPr>
      <a:lvl1pPr marL="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34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13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91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7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4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26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57200" y="1443807"/>
            <a:ext cx="3532909" cy="367307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Revise Titles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Create Landing Pages for new content found on your website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Split Content Offer XYZ that tries to cover multiples stages into 2 Content Offers: i.e 1 Awareness Stage PDF and 1 Consideration Stage Webcast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5"/>
          </p:nvPr>
        </p:nvSpPr>
        <p:spPr>
          <a:xfrm>
            <a:off x="4655127" y="1443809"/>
            <a:ext cx="3998422" cy="367307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Create Awareness stage White Paper for Persona A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Identify and create more Decision Stage Content Offers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Build up library of Content Offers in all 3 Buyers Journey Stages for Topic #2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Repurpose Content Offers in each Buyers Journey Stage to message to Persona C where content is lacking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576" y="136478"/>
            <a:ext cx="8765424" cy="859763"/>
          </a:xfrm>
        </p:spPr>
        <p:txBody>
          <a:bodyPr/>
          <a:lstStyle/>
          <a:p>
            <a:r>
              <a:rPr lang="en-US" dirty="0" smtClean="0"/>
              <a:t>Content Roadmap</a:t>
            </a:r>
          </a:p>
          <a:p>
            <a:r>
              <a:rPr lang="en-US" sz="2400" i="1" dirty="0" smtClean="0"/>
              <a:t>Itemize Next Steps – Separate Short &amp; Long Term Action Items</a:t>
            </a:r>
            <a:endParaRPr lang="en-US" sz="2400" i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05549" y="1148640"/>
            <a:ext cx="3536057" cy="429882"/>
          </a:xfrm>
          <a:prstGeom prst="rect">
            <a:avLst/>
          </a:prstGeo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None/>
              <a:defRPr sz="3200" b="0" i="0" kern="120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Short Term Action Items</a:t>
            </a:r>
            <a:endParaRPr lang="en-US" sz="2400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942794" y="1139494"/>
            <a:ext cx="3536057" cy="429882"/>
          </a:xfrm>
          <a:prstGeom prst="rect">
            <a:avLst/>
          </a:prstGeo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None/>
              <a:defRPr sz="3200" b="0" i="0" kern="120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Long Term Action Items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70" y="4677419"/>
            <a:ext cx="869557" cy="213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22448" y="136478"/>
            <a:ext cx="1112805" cy="369332"/>
          </a:xfrm>
          <a:prstGeom prst="rect">
            <a:avLst/>
          </a:prstGeom>
          <a:solidFill>
            <a:srgbClr val="F7761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57200" y="1443807"/>
            <a:ext cx="3532909" cy="367307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Your Short Term Action Item #1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/>
              <a:t>Your Short Term Action Item </a:t>
            </a:r>
            <a:r>
              <a:rPr lang="en-US" dirty="0" smtClean="0"/>
              <a:t>#2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Your Short Term Action Item </a:t>
            </a:r>
            <a:r>
              <a:rPr lang="en-US" dirty="0" smtClean="0"/>
              <a:t>#3</a:t>
            </a:r>
          </a:p>
          <a:p>
            <a:pPr>
              <a:buFont typeface="+mj-lt"/>
              <a:buAutoNum type="arabicPeriod"/>
            </a:pPr>
            <a:r>
              <a:rPr lang="en-US" dirty="0"/>
              <a:t>Your Short Term Action Item </a:t>
            </a:r>
            <a:r>
              <a:rPr lang="en-US" dirty="0" smtClean="0"/>
              <a:t>#4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Your Short Term Action Item </a:t>
            </a:r>
            <a:r>
              <a:rPr lang="en-US" dirty="0" smtClean="0"/>
              <a:t>#5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Your Short Term Action Item </a:t>
            </a:r>
            <a:r>
              <a:rPr lang="en-US" dirty="0" smtClean="0"/>
              <a:t>#6</a:t>
            </a: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5"/>
          </p:nvPr>
        </p:nvSpPr>
        <p:spPr>
          <a:xfrm>
            <a:off x="4655127" y="1443809"/>
            <a:ext cx="3998422" cy="367307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Your </a:t>
            </a:r>
            <a:r>
              <a:rPr lang="en-US" dirty="0" smtClean="0"/>
              <a:t>Long </a:t>
            </a:r>
            <a:r>
              <a:rPr lang="en-US" dirty="0"/>
              <a:t>Term Action Item #1</a:t>
            </a:r>
          </a:p>
          <a:p>
            <a:pPr>
              <a:buFont typeface="+mj-lt"/>
              <a:buAutoNum type="arabicPeriod"/>
            </a:pPr>
            <a:r>
              <a:rPr lang="en-US" dirty="0"/>
              <a:t>Your Long Term Action Item </a:t>
            </a:r>
            <a:r>
              <a:rPr lang="en-US" dirty="0" smtClean="0"/>
              <a:t>#2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Your Long Term Action Item </a:t>
            </a:r>
            <a:r>
              <a:rPr lang="en-US" dirty="0" smtClean="0"/>
              <a:t>#3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Your Long Term Action Item </a:t>
            </a:r>
            <a:r>
              <a:rPr lang="en-US" dirty="0" smtClean="0"/>
              <a:t>#</a:t>
            </a:r>
            <a:r>
              <a:rPr lang="en-US" dirty="0"/>
              <a:t>4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/>
              <a:t>Your Long Term Action Item </a:t>
            </a:r>
            <a:r>
              <a:rPr lang="en-US" dirty="0" smtClean="0"/>
              <a:t>#</a:t>
            </a:r>
            <a:r>
              <a:rPr lang="en-US" dirty="0"/>
              <a:t>5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/>
              <a:t>Your Long Term Action Item </a:t>
            </a:r>
            <a:r>
              <a:rPr lang="en-US" dirty="0" smtClean="0"/>
              <a:t>#6</a:t>
            </a: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3255" y="136478"/>
            <a:ext cx="8970745" cy="859763"/>
          </a:xfrm>
        </p:spPr>
        <p:txBody>
          <a:bodyPr/>
          <a:lstStyle/>
          <a:p>
            <a:r>
              <a:rPr lang="en-US" dirty="0" smtClean="0"/>
              <a:t>Content Roadmap</a:t>
            </a:r>
          </a:p>
          <a:p>
            <a:r>
              <a:rPr lang="en-US" sz="3000" i="1" dirty="0"/>
              <a:t>Your </a:t>
            </a:r>
            <a:r>
              <a:rPr lang="en-US" sz="3000" i="1" dirty="0" smtClean="0"/>
              <a:t>Company Name Here – Specify Timeframe Here</a:t>
            </a:r>
            <a:endParaRPr lang="en-US" sz="3000"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05549" y="1148640"/>
            <a:ext cx="3536057" cy="429882"/>
          </a:xfrm>
          <a:prstGeom prst="rect">
            <a:avLst/>
          </a:prstGeo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None/>
              <a:defRPr sz="3200" b="0" i="0" kern="120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Short Term Action Items</a:t>
            </a:r>
            <a:endParaRPr lang="en-US" sz="2400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942794" y="1139494"/>
            <a:ext cx="3536057" cy="429882"/>
          </a:xfrm>
          <a:prstGeom prst="rect">
            <a:avLst/>
          </a:prstGeo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None/>
              <a:defRPr sz="3200" b="0" i="0" kern="120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Long Term Action Items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70" y="4677419"/>
            <a:ext cx="869557" cy="2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6F8694"/>
      </a:dk1>
      <a:lt1>
        <a:sysClr val="window" lastClr="FFFFFF"/>
      </a:lt1>
      <a:dk2>
        <a:srgbClr val="6A7F89"/>
      </a:dk2>
      <a:lt2>
        <a:srgbClr val="FFFFFF"/>
      </a:lt2>
      <a:accent1>
        <a:srgbClr val="95BFD1"/>
      </a:accent1>
      <a:accent2>
        <a:srgbClr val="87B2C1"/>
      </a:accent2>
      <a:accent3>
        <a:srgbClr val="F26621"/>
      </a:accent3>
      <a:accent4>
        <a:srgbClr val="DC6229"/>
      </a:accent4>
      <a:accent5>
        <a:srgbClr val="D8D8D7"/>
      </a:accent5>
      <a:accent6>
        <a:srgbClr val="EAEAEA"/>
      </a:accent6>
      <a:hlink>
        <a:srgbClr val="FFFFFF"/>
      </a:hlink>
      <a:folHlink>
        <a:srgbClr val="FFFF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vana Dark">
  <a:themeElements>
    <a:clrScheme name="Custom 8">
      <a:dk1>
        <a:srgbClr val="404040"/>
      </a:dk1>
      <a:lt1>
        <a:sysClr val="window" lastClr="FFFFFF"/>
      </a:lt1>
      <a:dk2>
        <a:srgbClr val="404040"/>
      </a:dk2>
      <a:lt2>
        <a:srgbClr val="FFFFFF"/>
      </a:lt2>
      <a:accent1>
        <a:srgbClr val="455560"/>
      </a:accent1>
      <a:accent2>
        <a:srgbClr val="E36F1E"/>
      </a:accent2>
      <a:accent3>
        <a:srgbClr val="404040"/>
      </a:accent3>
      <a:accent4>
        <a:srgbClr val="FC8124"/>
      </a:accent4>
      <a:accent5>
        <a:srgbClr val="589CEA"/>
      </a:accent5>
      <a:accent6>
        <a:srgbClr val="FDB825"/>
      </a:accent6>
      <a:hlink>
        <a:srgbClr val="455560"/>
      </a:hlink>
      <a:folHlink>
        <a:srgbClr val="68D1E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23079</TotalTime>
  <Words>210</Words>
  <Application>Microsoft Office PowerPoint</Application>
  <PresentationFormat>On-screen Show (16:9)</PresentationFormat>
  <Paragraphs>28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Slidevana Dark</vt:lpstr>
      <vt:lpstr>PowerPoint Presentation</vt:lpstr>
      <vt:lpstr>PowerPoint Presentation</vt:lpstr>
    </vt:vector>
  </TitlesOfParts>
  <Company>HubSpot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Content to the Buyers Journey</dc:title>
  <dc:creator>Julie Spatola</dc:creator>
  <cp:lastModifiedBy>Julie Spatola</cp:lastModifiedBy>
  <cp:revision>245</cp:revision>
  <dcterms:created xsi:type="dcterms:W3CDTF">2013-04-17T22:01:51Z</dcterms:created>
  <dcterms:modified xsi:type="dcterms:W3CDTF">2013-08-27T20:54:26Z</dcterms:modified>
</cp:coreProperties>
</file>