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8"/>
  </p:notesMasterIdLst>
  <p:sldIdLst>
    <p:sldId id="256" r:id="rId2"/>
    <p:sldId id="257" r:id="rId3"/>
    <p:sldId id="258" r:id="rId4"/>
    <p:sldId id="259" r:id="rId5"/>
    <p:sldId id="260" r:id="rId6"/>
    <p:sldId id="261" r:id="rId7"/>
  </p:sldIdLst>
  <p:sldSz cx="7772400" cy="10058400"/>
  <p:notesSz cx="6858000" cy="9144000"/>
  <p:embeddedFontLst>
    <p:embeddedFont>
      <p:font typeface="EB Garamond" pitchFamily="2" charset="0"/>
      <p:regular r:id="rId9"/>
      <p:bold r:id="rId10"/>
      <p:italic r:id="rId11"/>
      <p:boldItalic r:id="rId12"/>
    </p:embeddedFont>
    <p:embeddedFont>
      <p:font typeface="Lora" pitchFamily="2" charset="77"/>
      <p:regular r:id="rId13"/>
      <p:bold r:id="rId14"/>
      <p:italic r:id="rId15"/>
      <p:boldItalic r:id="rId16"/>
    </p:embeddedFont>
    <p:embeddedFont>
      <p:font typeface="Lora Regular" pitchFamily="2" charset="77"/>
      <p:regular r:id="rId17"/>
      <p:bold r:id="rId18"/>
      <p:italic r:id="rId19"/>
      <p:boldItalic r:id="rId20"/>
    </p:embeddedFont>
    <p:embeddedFont>
      <p:font typeface="Montserrat" pitchFamily="2" charset="77"/>
      <p:regular r:id="rId21"/>
      <p:bold r:id="rId22"/>
      <p:italic r:id="rId23"/>
      <p:boldItalic r:id="rId24"/>
    </p:embeddedFont>
    <p:embeddedFont>
      <p:font typeface="Oswald" pitchFamily="2" charset="77"/>
      <p:regular r:id="rId25"/>
      <p:bold r:id="rId26"/>
    </p:embeddedFont>
    <p:embeddedFont>
      <p:font typeface="Roboto" panose="02000000000000000000" pitchFamily="2" charset="0"/>
      <p:regular r:id="rId27"/>
      <p:bold r:id="rId28"/>
      <p:italic r:id="rId29"/>
      <p:boldItalic r:id="rId30"/>
    </p:embeddedFont>
    <p:embeddedFont>
      <p:font typeface="Verdana" panose="020B060403050404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5"/>
  </p:normalViewPr>
  <p:slideViewPr>
    <p:cSldViewPr snapToGrid="0">
      <p:cViewPr varScale="1">
        <p:scale>
          <a:sx n="72" d="100"/>
          <a:sy n="72" d="100"/>
        </p:scale>
        <p:origin x="3008" y="224"/>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font" Target="fonts/font18.fntdata"/><Relationship Id="rId21" Type="http://schemas.openxmlformats.org/officeDocument/2006/relationships/font" Target="fonts/font13.fntdata"/><Relationship Id="rId34" Type="http://schemas.openxmlformats.org/officeDocument/2006/relationships/font" Target="fonts/font26.fntdata"/><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font" Target="fonts/font17.fntdata"/><Relationship Id="rId33" Type="http://schemas.openxmlformats.org/officeDocument/2006/relationships/font" Target="fonts/font25.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29"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font" Target="fonts/font16.fntdata"/><Relationship Id="rId32" Type="http://schemas.openxmlformats.org/officeDocument/2006/relationships/font" Target="fonts/font24.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font" Target="fonts/font15.fntdata"/><Relationship Id="rId28" Type="http://schemas.openxmlformats.org/officeDocument/2006/relationships/font" Target="fonts/font20.fntdata"/><Relationship Id="rId36" Type="http://schemas.openxmlformats.org/officeDocument/2006/relationships/viewProps" Target="viewProps.xml"/><Relationship Id="rId10" Type="http://schemas.openxmlformats.org/officeDocument/2006/relationships/font" Target="fonts/font2.fntdata"/><Relationship Id="rId19" Type="http://schemas.openxmlformats.org/officeDocument/2006/relationships/font" Target="fonts/font11.fntdata"/><Relationship Id="rId31"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font" Target="fonts/font19.fntdata"/><Relationship Id="rId30" Type="http://schemas.openxmlformats.org/officeDocument/2006/relationships/font" Target="fonts/font22.fntdata"/><Relationship Id="rId35" Type="http://schemas.openxmlformats.org/officeDocument/2006/relationships/presProps" Target="presProps.xml"/><Relationship Id="rId8"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c100d36b63_1_177:notes"/>
          <p:cNvSpPr>
            <a:spLocks noGrp="1" noRot="1" noChangeAspect="1"/>
          </p:cNvSpPr>
          <p:nvPr>
            <p:ph type="sldImg" idx="2"/>
          </p:nvPr>
        </p:nvSpPr>
        <p:spPr>
          <a:xfrm>
            <a:off x="2105025" y="685800"/>
            <a:ext cx="264953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c100d36b63_1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c100d36b63_1_265:notes"/>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c100d36b63_1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c100d36b63_1_43:notes"/>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c100d36b63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c100d36b63_1_337:notes"/>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c100d36b63_1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c100d36b63_1_127:notes"/>
          <p:cNvSpPr>
            <a:spLocks noGrp="1" noRot="1" noChangeAspect="1"/>
          </p:cNvSpPr>
          <p:nvPr>
            <p:ph type="sldImg" idx="2"/>
          </p:nvPr>
        </p:nvSpPr>
        <p:spPr>
          <a:xfrm>
            <a:off x="2105025" y="685800"/>
            <a:ext cx="264953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c100d36b63_1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c100d36b63_1_363:notes"/>
          <p:cNvSpPr>
            <a:spLocks noGrp="1" noRot="1" noChangeAspect="1"/>
          </p:cNvSpPr>
          <p:nvPr>
            <p:ph type="sldImg" idx="2"/>
          </p:nvPr>
        </p:nvSpPr>
        <p:spPr>
          <a:xfrm>
            <a:off x="2104480" y="685800"/>
            <a:ext cx="2649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c100d36b63_1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64952" y="1456058"/>
            <a:ext cx="7242600" cy="40140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64945" y="5542289"/>
            <a:ext cx="7242600" cy="1550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64945" y="2163089"/>
            <a:ext cx="7242600" cy="38397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64945" y="6164351"/>
            <a:ext cx="7242600" cy="25437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64945" y="4206107"/>
            <a:ext cx="7242600" cy="16461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64945" y="2253729"/>
            <a:ext cx="7242600" cy="6681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64945" y="2253729"/>
            <a:ext cx="3399900" cy="6681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107540" y="2253729"/>
            <a:ext cx="3399900" cy="6681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64945" y="870271"/>
            <a:ext cx="7242600" cy="11199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64945" y="1086507"/>
            <a:ext cx="2386800" cy="14778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64945" y="2717440"/>
            <a:ext cx="2386800" cy="62175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16713" y="880293"/>
            <a:ext cx="5412600" cy="7999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25675" y="2411542"/>
            <a:ext cx="3438300" cy="28986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25675" y="5481569"/>
            <a:ext cx="3438300" cy="24153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198575" y="1415969"/>
            <a:ext cx="3261600" cy="7226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64945" y="8273124"/>
            <a:ext cx="5099100" cy="1183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201589" y="9119180"/>
            <a:ext cx="466500" cy="769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64945" y="870271"/>
            <a:ext cx="7242600" cy="11199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64945" y="2253729"/>
            <a:ext cx="7242600" cy="6681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201589" y="9119180"/>
            <a:ext cx="466500" cy="7698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hyperlink" Target="http://www.yourblog.com"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mailto:Email@email.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19050"/>
            <a:ext cx="7772400" cy="10058400"/>
          </a:xfrm>
          <a:prstGeom prst="rect">
            <a:avLst/>
          </a:prstGeom>
          <a:solidFill>
            <a:srgbClr val="37465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3"/>
          <p:cNvSpPr/>
          <p:nvPr/>
        </p:nvSpPr>
        <p:spPr>
          <a:xfrm>
            <a:off x="0" y="7381872"/>
            <a:ext cx="7772400" cy="2760900"/>
          </a:xfrm>
          <a:prstGeom prst="rect">
            <a:avLst/>
          </a:prstGeom>
          <a:solidFill>
            <a:srgbClr val="F0946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3"/>
          <p:cNvSpPr txBox="1">
            <a:spLocks noGrp="1"/>
          </p:cNvSpPr>
          <p:nvPr>
            <p:ph type="ctrTitle"/>
          </p:nvPr>
        </p:nvSpPr>
        <p:spPr>
          <a:xfrm>
            <a:off x="264950" y="2065650"/>
            <a:ext cx="7242600" cy="12870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5400" b="1">
                <a:solidFill>
                  <a:srgbClr val="FFFFFF"/>
                </a:solidFill>
                <a:latin typeface="Roboto"/>
                <a:ea typeface="Roboto"/>
                <a:cs typeface="Roboto"/>
                <a:sym typeface="Roboto"/>
              </a:rPr>
              <a:t>Resume Templates</a:t>
            </a:r>
            <a:endParaRPr sz="5400" b="1">
              <a:solidFill>
                <a:srgbClr val="FFFFFF"/>
              </a:solidFill>
              <a:latin typeface="Roboto"/>
              <a:ea typeface="Roboto"/>
              <a:cs typeface="Roboto"/>
              <a:sym typeface="Roboto"/>
            </a:endParaRPr>
          </a:p>
        </p:txBody>
      </p:sp>
      <p:pic>
        <p:nvPicPr>
          <p:cNvPr id="57" name="Google Shape;57;p13"/>
          <p:cNvPicPr preferRelativeResize="0"/>
          <p:nvPr/>
        </p:nvPicPr>
        <p:blipFill>
          <a:blip r:embed="rId3">
            <a:alphaModFix/>
          </a:blip>
          <a:stretch>
            <a:fillRect/>
          </a:stretch>
        </p:blipFill>
        <p:spPr>
          <a:xfrm>
            <a:off x="3100487" y="904875"/>
            <a:ext cx="1571423" cy="455025"/>
          </a:xfrm>
          <a:prstGeom prst="rect">
            <a:avLst/>
          </a:prstGeom>
          <a:noFill/>
          <a:ln>
            <a:noFill/>
          </a:ln>
        </p:spPr>
      </p:pic>
      <p:sp>
        <p:nvSpPr>
          <p:cNvPr id="58" name="Google Shape;58;p13"/>
          <p:cNvSpPr txBox="1">
            <a:spLocks noGrp="1"/>
          </p:cNvSpPr>
          <p:nvPr>
            <p:ph type="ctrTitle"/>
          </p:nvPr>
        </p:nvSpPr>
        <p:spPr>
          <a:xfrm>
            <a:off x="264900" y="3352650"/>
            <a:ext cx="7242600" cy="555600"/>
          </a:xfrm>
          <a:prstGeom prst="rect">
            <a:avLst/>
          </a:prstGeom>
        </p:spPr>
        <p:txBody>
          <a:bodyPr spcFirstLastPara="1" wrap="square" lIns="91425" tIns="91425" rIns="91425" bIns="91425" anchor="b" anchorCtr="0">
            <a:noAutofit/>
          </a:bodyPr>
          <a:lstStyle/>
          <a:p>
            <a:pPr marL="0" lvl="0" indent="0" algn="ctr" rtl="0">
              <a:lnSpc>
                <a:spcPct val="115000"/>
              </a:lnSpc>
              <a:spcBef>
                <a:spcPts val="0"/>
              </a:spcBef>
              <a:spcAft>
                <a:spcPts val="0"/>
              </a:spcAft>
              <a:buSzPts val="990"/>
              <a:buNone/>
            </a:pPr>
            <a:r>
              <a:rPr lang="en" sz="2400" dirty="0">
                <a:solidFill>
                  <a:srgbClr val="FFFFFF"/>
                </a:solidFill>
                <a:latin typeface="Roboto"/>
                <a:ea typeface="Roboto"/>
                <a:cs typeface="Roboto"/>
                <a:sym typeface="Roboto"/>
              </a:rPr>
              <a:t>5 Resume Templates</a:t>
            </a:r>
            <a:endParaRPr sz="2300" dirty="0">
              <a:solidFill>
                <a:srgbClr val="FFFFFF"/>
              </a:solidFill>
              <a:latin typeface="Roboto"/>
              <a:ea typeface="Roboto"/>
              <a:cs typeface="Roboto"/>
              <a:sym typeface="Roboto"/>
            </a:endParaRPr>
          </a:p>
        </p:txBody>
      </p:sp>
      <p:sp>
        <p:nvSpPr>
          <p:cNvPr id="59" name="Google Shape;59;p13"/>
          <p:cNvSpPr txBox="1"/>
          <p:nvPr/>
        </p:nvSpPr>
        <p:spPr>
          <a:xfrm>
            <a:off x="50" y="3983325"/>
            <a:ext cx="7772400" cy="13914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Clr>
                <a:schemeClr val="dk1"/>
              </a:buClr>
              <a:buSzPts val="990"/>
              <a:buFont typeface="Arial"/>
              <a:buNone/>
            </a:pPr>
            <a:r>
              <a:rPr lang="en">
                <a:solidFill>
                  <a:srgbClr val="FFFFFF"/>
                </a:solidFill>
                <a:latin typeface="Roboto"/>
                <a:ea typeface="Roboto"/>
                <a:cs typeface="Roboto"/>
                <a:sym typeface="Roboto"/>
              </a:rPr>
              <a:t>STRATEGIST</a:t>
            </a:r>
            <a:endParaRPr>
              <a:solidFill>
                <a:srgbClr val="FFFFFF"/>
              </a:solidFill>
              <a:latin typeface="Roboto"/>
              <a:ea typeface="Roboto"/>
              <a:cs typeface="Roboto"/>
              <a:sym typeface="Roboto"/>
            </a:endParaRPr>
          </a:p>
          <a:p>
            <a:pPr marL="0" lvl="0" indent="0" algn="ctr" rtl="0">
              <a:lnSpc>
                <a:spcPct val="115000"/>
              </a:lnSpc>
              <a:spcBef>
                <a:spcPts val="0"/>
              </a:spcBef>
              <a:spcAft>
                <a:spcPts val="0"/>
              </a:spcAft>
              <a:buClr>
                <a:schemeClr val="dk1"/>
              </a:buClr>
              <a:buSzPts val="990"/>
              <a:buFont typeface="Arial"/>
              <a:buNone/>
            </a:pPr>
            <a:r>
              <a:rPr lang="en">
                <a:solidFill>
                  <a:srgbClr val="FFFFFF"/>
                </a:solidFill>
                <a:latin typeface="Roboto"/>
                <a:ea typeface="Roboto"/>
                <a:cs typeface="Roboto"/>
                <a:sym typeface="Roboto"/>
              </a:rPr>
              <a:t>SPECIALIST</a:t>
            </a:r>
            <a:br>
              <a:rPr lang="en">
                <a:solidFill>
                  <a:srgbClr val="FFFFFF"/>
                </a:solidFill>
                <a:latin typeface="Roboto"/>
                <a:ea typeface="Roboto"/>
                <a:cs typeface="Roboto"/>
                <a:sym typeface="Roboto"/>
              </a:rPr>
            </a:br>
            <a:r>
              <a:rPr lang="en">
                <a:solidFill>
                  <a:srgbClr val="FFFFFF"/>
                </a:solidFill>
                <a:latin typeface="Roboto"/>
                <a:ea typeface="Roboto"/>
                <a:cs typeface="Roboto"/>
                <a:sym typeface="Roboto"/>
              </a:rPr>
              <a:t>ENTRY LEVEL</a:t>
            </a:r>
            <a:endParaRPr>
              <a:solidFill>
                <a:srgbClr val="FFFFFF"/>
              </a:solidFill>
              <a:latin typeface="Roboto"/>
              <a:ea typeface="Roboto"/>
              <a:cs typeface="Roboto"/>
              <a:sym typeface="Roboto"/>
            </a:endParaRPr>
          </a:p>
          <a:p>
            <a:pPr marL="0" lvl="0" indent="0" algn="ctr" rtl="0">
              <a:lnSpc>
                <a:spcPct val="115000"/>
              </a:lnSpc>
              <a:spcBef>
                <a:spcPts val="0"/>
              </a:spcBef>
              <a:spcAft>
                <a:spcPts val="0"/>
              </a:spcAft>
              <a:buClr>
                <a:schemeClr val="dk1"/>
              </a:buClr>
              <a:buSzPts val="990"/>
              <a:buFont typeface="Arial"/>
              <a:buNone/>
            </a:pPr>
            <a:r>
              <a:rPr lang="en">
                <a:solidFill>
                  <a:srgbClr val="FFFFFF"/>
                </a:solidFill>
                <a:latin typeface="Roboto"/>
                <a:ea typeface="Roboto"/>
                <a:cs typeface="Roboto"/>
                <a:sym typeface="Roboto"/>
              </a:rPr>
              <a:t>INTERN</a:t>
            </a:r>
            <a:endParaRPr>
              <a:solidFill>
                <a:srgbClr val="FFFFFF"/>
              </a:solidFill>
              <a:latin typeface="Roboto"/>
              <a:ea typeface="Roboto"/>
              <a:cs typeface="Roboto"/>
              <a:sym typeface="Roboto"/>
            </a:endParaRPr>
          </a:p>
          <a:p>
            <a:pPr marL="0" lvl="0" indent="0" algn="l" rtl="0">
              <a:spcBef>
                <a:spcPts val="0"/>
              </a:spcBef>
              <a:spcAft>
                <a:spcPts val="0"/>
              </a:spcAft>
              <a:buNone/>
            </a:pPr>
            <a:endParaRPr/>
          </a:p>
        </p:txBody>
      </p:sp>
      <p:pic>
        <p:nvPicPr>
          <p:cNvPr id="60" name="Google Shape;60;p13"/>
          <p:cNvPicPr preferRelativeResize="0"/>
          <p:nvPr/>
        </p:nvPicPr>
        <p:blipFill>
          <a:blip r:embed="rId4">
            <a:alphaModFix/>
          </a:blip>
          <a:stretch>
            <a:fillRect/>
          </a:stretch>
        </p:blipFill>
        <p:spPr>
          <a:xfrm>
            <a:off x="2898037" y="5906750"/>
            <a:ext cx="1976425" cy="2994375"/>
          </a:xfrm>
          <a:prstGeom prst="rect">
            <a:avLst/>
          </a:prstGeom>
          <a:noFill/>
          <a:ln>
            <a:noFill/>
          </a:ln>
        </p:spPr>
      </p:pic>
      <p:pic>
        <p:nvPicPr>
          <p:cNvPr id="61" name="Google Shape;61;p13"/>
          <p:cNvPicPr preferRelativeResize="0"/>
          <p:nvPr/>
        </p:nvPicPr>
        <p:blipFill>
          <a:blip r:embed="rId5">
            <a:alphaModFix/>
          </a:blip>
          <a:stretch>
            <a:fillRect/>
          </a:stretch>
        </p:blipFill>
        <p:spPr>
          <a:xfrm>
            <a:off x="4305300" y="8148300"/>
            <a:ext cx="325018" cy="455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4"/>
          <p:cNvSpPr/>
          <p:nvPr/>
        </p:nvSpPr>
        <p:spPr>
          <a:xfrm>
            <a:off x="0" y="225450"/>
            <a:ext cx="7772400" cy="1440000"/>
          </a:xfrm>
          <a:prstGeom prst="rect">
            <a:avLst/>
          </a:prstGeom>
          <a:solidFill>
            <a:srgbClr val="FFF8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4"/>
          <p:cNvSpPr/>
          <p:nvPr/>
        </p:nvSpPr>
        <p:spPr>
          <a:xfrm>
            <a:off x="595200" y="2880725"/>
            <a:ext cx="2005200" cy="338700"/>
          </a:xfrm>
          <a:prstGeom prst="rect">
            <a:avLst/>
          </a:prstGeom>
          <a:solidFill>
            <a:srgbClr val="FFF2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4"/>
          <p:cNvSpPr txBox="1"/>
          <p:nvPr/>
        </p:nvSpPr>
        <p:spPr>
          <a:xfrm>
            <a:off x="552775" y="369588"/>
            <a:ext cx="45627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4200" b="1">
                <a:solidFill>
                  <a:srgbClr val="434343"/>
                </a:solidFill>
                <a:latin typeface="EB Garamond"/>
                <a:ea typeface="EB Garamond"/>
                <a:cs typeface="EB Garamond"/>
                <a:sym typeface="EB Garamond"/>
              </a:rPr>
              <a:t>Christina Smith</a:t>
            </a:r>
            <a:endParaRPr sz="4200" b="1">
              <a:solidFill>
                <a:srgbClr val="434343"/>
              </a:solidFill>
              <a:latin typeface="EB Garamond"/>
              <a:ea typeface="EB Garamond"/>
              <a:cs typeface="EB Garamond"/>
              <a:sym typeface="EB Garamond"/>
            </a:endParaRPr>
          </a:p>
        </p:txBody>
      </p:sp>
      <p:sp>
        <p:nvSpPr>
          <p:cNvPr id="69" name="Google Shape;69;p14"/>
          <p:cNvSpPr txBox="1"/>
          <p:nvPr/>
        </p:nvSpPr>
        <p:spPr>
          <a:xfrm>
            <a:off x="552775" y="1090213"/>
            <a:ext cx="45627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solidFill>
                  <a:srgbClr val="434343"/>
                </a:solidFill>
                <a:latin typeface="Roboto"/>
                <a:ea typeface="Roboto"/>
                <a:cs typeface="Roboto"/>
                <a:sym typeface="Roboto"/>
              </a:rPr>
              <a:t>YOUR JOB TITLE GOES HERE</a:t>
            </a:r>
            <a:endParaRPr sz="1600">
              <a:solidFill>
                <a:srgbClr val="434343"/>
              </a:solidFill>
              <a:latin typeface="Roboto"/>
              <a:ea typeface="Roboto"/>
              <a:cs typeface="Roboto"/>
              <a:sym typeface="Roboto"/>
            </a:endParaRPr>
          </a:p>
        </p:txBody>
      </p:sp>
      <p:sp>
        <p:nvSpPr>
          <p:cNvPr id="70" name="Google Shape;70;p14"/>
          <p:cNvSpPr txBox="1"/>
          <p:nvPr/>
        </p:nvSpPr>
        <p:spPr>
          <a:xfrm>
            <a:off x="552775" y="1811063"/>
            <a:ext cx="4257300" cy="903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50">
                <a:solidFill>
                  <a:schemeClr val="dk1"/>
                </a:solidFill>
                <a:latin typeface="Roboto"/>
                <a:ea typeface="Roboto"/>
                <a:cs typeface="Roboto"/>
                <a:sym typeface="Roboto"/>
              </a:rPr>
              <a:t>Write a concise, two sentence summary of your job history including: years of experience, industry of experience, and areas of experience. Include specifics about your areas of expertise and when you have had proven success.</a:t>
            </a:r>
            <a:endParaRPr sz="1900">
              <a:latin typeface="Roboto"/>
              <a:ea typeface="Roboto"/>
              <a:cs typeface="Roboto"/>
              <a:sym typeface="Roboto"/>
            </a:endParaRPr>
          </a:p>
        </p:txBody>
      </p:sp>
      <p:sp>
        <p:nvSpPr>
          <p:cNvPr id="71" name="Google Shape;71;p14"/>
          <p:cNvSpPr txBox="1"/>
          <p:nvPr/>
        </p:nvSpPr>
        <p:spPr>
          <a:xfrm>
            <a:off x="595200" y="2880725"/>
            <a:ext cx="1957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oboto"/>
                <a:ea typeface="Roboto"/>
                <a:cs typeface="Roboto"/>
                <a:sym typeface="Roboto"/>
              </a:rPr>
              <a:t>PROFESSIONAL EXPERIENCE</a:t>
            </a:r>
            <a:endParaRPr sz="1000" b="1">
              <a:solidFill>
                <a:srgbClr val="434343"/>
              </a:solidFill>
              <a:latin typeface="Roboto"/>
              <a:ea typeface="Roboto"/>
              <a:cs typeface="Roboto"/>
              <a:sym typeface="Roboto"/>
            </a:endParaRPr>
          </a:p>
        </p:txBody>
      </p:sp>
      <p:sp>
        <p:nvSpPr>
          <p:cNvPr id="72" name="Google Shape;72;p14"/>
          <p:cNvSpPr txBox="1"/>
          <p:nvPr/>
        </p:nvSpPr>
        <p:spPr>
          <a:xfrm>
            <a:off x="552675" y="3331075"/>
            <a:ext cx="2809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434343"/>
                </a:solidFill>
                <a:latin typeface="Roboto"/>
                <a:ea typeface="Roboto"/>
                <a:cs typeface="Roboto"/>
                <a:sym typeface="Roboto"/>
              </a:rPr>
              <a:t>COMPANY NAME – Company Location</a:t>
            </a:r>
            <a:endParaRPr sz="1000">
              <a:solidFill>
                <a:srgbClr val="434343"/>
              </a:solidFill>
              <a:latin typeface="Roboto"/>
              <a:ea typeface="Roboto"/>
              <a:cs typeface="Roboto"/>
              <a:sym typeface="Roboto"/>
            </a:endParaRPr>
          </a:p>
        </p:txBody>
      </p:sp>
      <p:sp>
        <p:nvSpPr>
          <p:cNvPr id="73" name="Google Shape;73;p14"/>
          <p:cNvSpPr txBox="1"/>
          <p:nvPr/>
        </p:nvSpPr>
        <p:spPr>
          <a:xfrm>
            <a:off x="3152175" y="3331075"/>
            <a:ext cx="1762500" cy="338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0"/>
              </a:spcAft>
              <a:buNone/>
            </a:pPr>
            <a:r>
              <a:rPr lang="en" sz="1000">
                <a:solidFill>
                  <a:srgbClr val="434343"/>
                </a:solidFill>
                <a:latin typeface="Roboto"/>
                <a:ea typeface="Roboto"/>
                <a:cs typeface="Roboto"/>
                <a:sym typeface="Roboto"/>
              </a:rPr>
              <a:t>2015  - Present</a:t>
            </a:r>
            <a:endParaRPr sz="1000">
              <a:solidFill>
                <a:srgbClr val="434343"/>
              </a:solidFill>
              <a:latin typeface="Roboto"/>
              <a:ea typeface="Roboto"/>
              <a:cs typeface="Roboto"/>
              <a:sym typeface="Roboto"/>
            </a:endParaRPr>
          </a:p>
        </p:txBody>
      </p:sp>
      <p:sp>
        <p:nvSpPr>
          <p:cNvPr id="74" name="Google Shape;74;p14"/>
          <p:cNvSpPr txBox="1"/>
          <p:nvPr/>
        </p:nvSpPr>
        <p:spPr>
          <a:xfrm>
            <a:off x="552675" y="3533575"/>
            <a:ext cx="28095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i="1">
                <a:solidFill>
                  <a:srgbClr val="434343"/>
                </a:solidFill>
                <a:latin typeface="Roboto"/>
                <a:ea typeface="Roboto"/>
                <a:cs typeface="Roboto"/>
                <a:sym typeface="Roboto"/>
              </a:rPr>
              <a:t>Brief summary of the company</a:t>
            </a:r>
            <a:endParaRPr sz="900" i="1">
              <a:solidFill>
                <a:srgbClr val="434343"/>
              </a:solidFill>
              <a:latin typeface="Roboto"/>
              <a:ea typeface="Roboto"/>
              <a:cs typeface="Roboto"/>
              <a:sym typeface="Roboto"/>
            </a:endParaRPr>
          </a:p>
        </p:txBody>
      </p:sp>
      <p:sp>
        <p:nvSpPr>
          <p:cNvPr id="75" name="Google Shape;75;p14"/>
          <p:cNvSpPr txBox="1"/>
          <p:nvPr/>
        </p:nvSpPr>
        <p:spPr>
          <a:xfrm>
            <a:off x="552675" y="3850225"/>
            <a:ext cx="28095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b="1">
                <a:solidFill>
                  <a:srgbClr val="434343"/>
                </a:solidFill>
                <a:latin typeface="Roboto"/>
                <a:ea typeface="Roboto"/>
                <a:cs typeface="Roboto"/>
                <a:sym typeface="Roboto"/>
              </a:rPr>
              <a:t>Your job title here</a:t>
            </a:r>
            <a:endParaRPr sz="1200" b="1">
              <a:solidFill>
                <a:srgbClr val="434343"/>
              </a:solidFill>
              <a:latin typeface="Roboto"/>
              <a:ea typeface="Roboto"/>
              <a:cs typeface="Roboto"/>
              <a:sym typeface="Roboto"/>
            </a:endParaRPr>
          </a:p>
        </p:txBody>
      </p:sp>
      <p:sp>
        <p:nvSpPr>
          <p:cNvPr id="76" name="Google Shape;76;p14"/>
          <p:cNvSpPr txBox="1"/>
          <p:nvPr/>
        </p:nvSpPr>
        <p:spPr>
          <a:xfrm>
            <a:off x="552675" y="4143325"/>
            <a:ext cx="4362000" cy="80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In two or three sentences, describe what you achieved at your job. Include how your personal efforts contributed to overall success for the company, the size of the team you oversaw if applicable, and any other professional successes not previously mentioned.</a:t>
            </a:r>
            <a:endParaRPr sz="900">
              <a:solidFill>
                <a:srgbClr val="434343"/>
              </a:solidFill>
              <a:latin typeface="Roboto"/>
              <a:ea typeface="Roboto"/>
              <a:cs typeface="Roboto"/>
              <a:sym typeface="Roboto"/>
            </a:endParaRPr>
          </a:p>
        </p:txBody>
      </p:sp>
      <p:sp>
        <p:nvSpPr>
          <p:cNvPr id="77" name="Google Shape;77;p14"/>
          <p:cNvSpPr txBox="1"/>
          <p:nvPr/>
        </p:nvSpPr>
        <p:spPr>
          <a:xfrm>
            <a:off x="552780" y="4945125"/>
            <a:ext cx="43620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Strategy:</a:t>
            </a:r>
            <a:r>
              <a:rPr lang="en" sz="900">
                <a:solidFill>
                  <a:srgbClr val="434343"/>
                </a:solidFill>
                <a:latin typeface="Roboto"/>
                <a:ea typeface="Roboto"/>
                <a:cs typeface="Roboto"/>
                <a:sym typeface="Roboto"/>
              </a:rPr>
              <a:t> Go deeper into this specific type of strategy by providing more information about how you succeeded in this area as a strategist.</a:t>
            </a:r>
            <a:endParaRPr sz="900">
              <a:solidFill>
                <a:srgbClr val="434343"/>
              </a:solidFill>
              <a:latin typeface="Roboto"/>
              <a:ea typeface="Roboto"/>
              <a:cs typeface="Roboto"/>
              <a:sym typeface="Roboto"/>
            </a:endParaRPr>
          </a:p>
        </p:txBody>
      </p:sp>
      <p:sp>
        <p:nvSpPr>
          <p:cNvPr id="78" name="Google Shape;78;p14"/>
          <p:cNvSpPr/>
          <p:nvPr/>
        </p:nvSpPr>
        <p:spPr>
          <a:xfrm>
            <a:off x="5900325" y="238200"/>
            <a:ext cx="1871700" cy="2382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t>Strategist Resume </a:t>
            </a:r>
            <a:r>
              <a:rPr lang="en" sz="700"/>
              <a:t>(Delete this tag)</a:t>
            </a:r>
            <a:endParaRPr sz="700"/>
          </a:p>
        </p:txBody>
      </p:sp>
      <p:sp>
        <p:nvSpPr>
          <p:cNvPr id="79" name="Google Shape;79;p14"/>
          <p:cNvSpPr/>
          <p:nvPr/>
        </p:nvSpPr>
        <p:spPr>
          <a:xfrm>
            <a:off x="0" y="0"/>
            <a:ext cx="7772400" cy="238200"/>
          </a:xfrm>
          <a:prstGeom prst="rect">
            <a:avLst/>
          </a:prstGeom>
          <a:solidFill>
            <a:srgbClr val="F9CB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4"/>
          <p:cNvSpPr txBox="1"/>
          <p:nvPr/>
        </p:nvSpPr>
        <p:spPr>
          <a:xfrm>
            <a:off x="552675" y="5639225"/>
            <a:ext cx="2809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434343"/>
                </a:solidFill>
                <a:latin typeface="Roboto"/>
                <a:ea typeface="Roboto"/>
                <a:cs typeface="Roboto"/>
                <a:sym typeface="Roboto"/>
              </a:rPr>
              <a:t>COMPANY NAME – Company Location</a:t>
            </a:r>
            <a:endParaRPr sz="1000">
              <a:solidFill>
                <a:srgbClr val="434343"/>
              </a:solidFill>
              <a:latin typeface="Roboto"/>
              <a:ea typeface="Roboto"/>
              <a:cs typeface="Roboto"/>
              <a:sym typeface="Roboto"/>
            </a:endParaRPr>
          </a:p>
        </p:txBody>
      </p:sp>
      <p:sp>
        <p:nvSpPr>
          <p:cNvPr id="81" name="Google Shape;81;p14"/>
          <p:cNvSpPr txBox="1"/>
          <p:nvPr/>
        </p:nvSpPr>
        <p:spPr>
          <a:xfrm>
            <a:off x="3152175" y="5639225"/>
            <a:ext cx="1762500" cy="338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0"/>
              </a:spcAft>
              <a:buNone/>
            </a:pPr>
            <a:r>
              <a:rPr lang="en" sz="1000">
                <a:solidFill>
                  <a:srgbClr val="434343"/>
                </a:solidFill>
                <a:latin typeface="Roboto"/>
                <a:ea typeface="Roboto"/>
                <a:cs typeface="Roboto"/>
                <a:sym typeface="Roboto"/>
              </a:rPr>
              <a:t>2015  - Present</a:t>
            </a:r>
            <a:endParaRPr sz="1000">
              <a:solidFill>
                <a:srgbClr val="434343"/>
              </a:solidFill>
              <a:latin typeface="Roboto"/>
              <a:ea typeface="Roboto"/>
              <a:cs typeface="Roboto"/>
              <a:sym typeface="Roboto"/>
            </a:endParaRPr>
          </a:p>
        </p:txBody>
      </p:sp>
      <p:sp>
        <p:nvSpPr>
          <p:cNvPr id="82" name="Google Shape;82;p14"/>
          <p:cNvSpPr txBox="1"/>
          <p:nvPr/>
        </p:nvSpPr>
        <p:spPr>
          <a:xfrm>
            <a:off x="552675" y="5841725"/>
            <a:ext cx="28095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i="1">
                <a:solidFill>
                  <a:srgbClr val="434343"/>
                </a:solidFill>
                <a:latin typeface="Roboto"/>
                <a:ea typeface="Roboto"/>
                <a:cs typeface="Roboto"/>
                <a:sym typeface="Roboto"/>
              </a:rPr>
              <a:t>Brief summary of the company</a:t>
            </a:r>
            <a:endParaRPr sz="900" i="1">
              <a:solidFill>
                <a:srgbClr val="434343"/>
              </a:solidFill>
              <a:latin typeface="Roboto"/>
              <a:ea typeface="Roboto"/>
              <a:cs typeface="Roboto"/>
              <a:sym typeface="Roboto"/>
            </a:endParaRPr>
          </a:p>
        </p:txBody>
      </p:sp>
      <p:sp>
        <p:nvSpPr>
          <p:cNvPr id="83" name="Google Shape;83;p14"/>
          <p:cNvSpPr txBox="1"/>
          <p:nvPr/>
        </p:nvSpPr>
        <p:spPr>
          <a:xfrm>
            <a:off x="552675" y="6158375"/>
            <a:ext cx="28095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b="1">
                <a:solidFill>
                  <a:srgbClr val="434343"/>
                </a:solidFill>
                <a:latin typeface="Roboto"/>
                <a:ea typeface="Roboto"/>
                <a:cs typeface="Roboto"/>
                <a:sym typeface="Roboto"/>
              </a:rPr>
              <a:t>Your job title here</a:t>
            </a:r>
            <a:endParaRPr sz="1200" b="1">
              <a:solidFill>
                <a:srgbClr val="434343"/>
              </a:solidFill>
              <a:latin typeface="Roboto"/>
              <a:ea typeface="Roboto"/>
              <a:cs typeface="Roboto"/>
              <a:sym typeface="Roboto"/>
            </a:endParaRPr>
          </a:p>
        </p:txBody>
      </p:sp>
      <p:sp>
        <p:nvSpPr>
          <p:cNvPr id="84" name="Google Shape;84;p14"/>
          <p:cNvSpPr txBox="1"/>
          <p:nvPr/>
        </p:nvSpPr>
        <p:spPr>
          <a:xfrm>
            <a:off x="552675" y="6451475"/>
            <a:ext cx="4362000" cy="80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In two or three sentences, describe what you achieved at your job. Include how your personal efforts contributed to overall success for the company, the size of the team you oversaw if applicable, and any other professional successes not previously mentioned.</a:t>
            </a:r>
            <a:endParaRPr sz="900">
              <a:solidFill>
                <a:srgbClr val="434343"/>
              </a:solidFill>
              <a:latin typeface="Roboto"/>
              <a:ea typeface="Roboto"/>
              <a:cs typeface="Roboto"/>
              <a:sym typeface="Roboto"/>
            </a:endParaRPr>
          </a:p>
        </p:txBody>
      </p:sp>
      <p:sp>
        <p:nvSpPr>
          <p:cNvPr id="85" name="Google Shape;85;p14"/>
          <p:cNvSpPr txBox="1"/>
          <p:nvPr/>
        </p:nvSpPr>
        <p:spPr>
          <a:xfrm>
            <a:off x="552780" y="7253275"/>
            <a:ext cx="43620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Strategy:</a:t>
            </a:r>
            <a:r>
              <a:rPr lang="en" sz="900">
                <a:solidFill>
                  <a:srgbClr val="434343"/>
                </a:solidFill>
                <a:latin typeface="Roboto"/>
                <a:ea typeface="Roboto"/>
                <a:cs typeface="Roboto"/>
                <a:sym typeface="Roboto"/>
              </a:rPr>
              <a:t> Go deeper into this specific type of strategy by providing more information about how you succeeded in this area as a strategist.</a:t>
            </a:r>
            <a:endParaRPr sz="900">
              <a:solidFill>
                <a:srgbClr val="434343"/>
              </a:solidFill>
              <a:latin typeface="Roboto"/>
              <a:ea typeface="Roboto"/>
              <a:cs typeface="Roboto"/>
              <a:sym typeface="Roboto"/>
            </a:endParaRPr>
          </a:p>
        </p:txBody>
      </p:sp>
      <p:sp>
        <p:nvSpPr>
          <p:cNvPr id="86" name="Google Shape;86;p14"/>
          <p:cNvSpPr/>
          <p:nvPr/>
        </p:nvSpPr>
        <p:spPr>
          <a:xfrm>
            <a:off x="595200" y="7872925"/>
            <a:ext cx="2005200" cy="338700"/>
          </a:xfrm>
          <a:prstGeom prst="rect">
            <a:avLst/>
          </a:prstGeom>
          <a:solidFill>
            <a:srgbClr val="FFF2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4"/>
          <p:cNvSpPr txBox="1"/>
          <p:nvPr/>
        </p:nvSpPr>
        <p:spPr>
          <a:xfrm>
            <a:off x="595200" y="7872925"/>
            <a:ext cx="20052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oboto"/>
                <a:ea typeface="Roboto"/>
                <a:cs typeface="Roboto"/>
                <a:sym typeface="Roboto"/>
              </a:rPr>
              <a:t>EDUCATION &amp; CREDENTIALS</a:t>
            </a:r>
            <a:endParaRPr sz="1000" b="1">
              <a:solidFill>
                <a:srgbClr val="434343"/>
              </a:solidFill>
              <a:latin typeface="Roboto"/>
              <a:ea typeface="Roboto"/>
              <a:cs typeface="Roboto"/>
              <a:sym typeface="Roboto"/>
            </a:endParaRPr>
          </a:p>
        </p:txBody>
      </p:sp>
      <p:sp>
        <p:nvSpPr>
          <p:cNvPr id="88" name="Google Shape;88;p14"/>
          <p:cNvSpPr txBox="1"/>
          <p:nvPr/>
        </p:nvSpPr>
        <p:spPr>
          <a:xfrm>
            <a:off x="552775" y="8348875"/>
            <a:ext cx="4362000" cy="127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Degree, Graduation Year</a:t>
            </a:r>
            <a:endParaRPr sz="900" b="1">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 University, Location </a:t>
            </a:r>
            <a:endParaRPr sz="90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endParaRPr sz="90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Certifications: </a:t>
            </a:r>
            <a:r>
              <a:rPr lang="en" sz="900">
                <a:solidFill>
                  <a:srgbClr val="434343"/>
                </a:solidFill>
                <a:latin typeface="Roboto"/>
                <a:ea typeface="Roboto"/>
                <a:cs typeface="Roboto"/>
                <a:sym typeface="Roboto"/>
              </a:rPr>
              <a:t>Include any and all certifications you hold. </a:t>
            </a:r>
            <a:br>
              <a:rPr lang="en" sz="900">
                <a:solidFill>
                  <a:srgbClr val="434343"/>
                </a:solidFill>
                <a:latin typeface="Roboto"/>
                <a:ea typeface="Roboto"/>
                <a:cs typeface="Roboto"/>
                <a:sym typeface="Roboto"/>
              </a:rPr>
            </a:br>
            <a:br>
              <a:rPr lang="en" sz="900">
                <a:solidFill>
                  <a:srgbClr val="434343"/>
                </a:solidFill>
                <a:latin typeface="Roboto"/>
                <a:ea typeface="Roboto"/>
                <a:cs typeface="Roboto"/>
                <a:sym typeface="Roboto"/>
              </a:rPr>
            </a:br>
            <a:r>
              <a:rPr lang="en" sz="900" b="1">
                <a:solidFill>
                  <a:srgbClr val="434343"/>
                </a:solidFill>
                <a:latin typeface="Roboto"/>
                <a:ea typeface="Roboto"/>
                <a:cs typeface="Roboto"/>
                <a:sym typeface="Roboto"/>
              </a:rPr>
              <a:t>Computer &amp; Web Knowledge/Skills: </a:t>
            </a:r>
            <a:r>
              <a:rPr lang="en" sz="900">
                <a:solidFill>
                  <a:srgbClr val="434343"/>
                </a:solidFill>
                <a:latin typeface="Roboto"/>
                <a:ea typeface="Roboto"/>
                <a:cs typeface="Roboto"/>
                <a:sym typeface="Roboto"/>
              </a:rPr>
              <a:t>This is where you will list all additional skills you have, including which software and programs you are fluent in using.</a:t>
            </a:r>
            <a:endParaRPr sz="900">
              <a:solidFill>
                <a:srgbClr val="434343"/>
              </a:solidFill>
              <a:latin typeface="Roboto"/>
              <a:ea typeface="Roboto"/>
              <a:cs typeface="Roboto"/>
              <a:sym typeface="Roboto"/>
            </a:endParaRPr>
          </a:p>
        </p:txBody>
      </p:sp>
      <p:sp>
        <p:nvSpPr>
          <p:cNvPr id="89" name="Google Shape;89;p14"/>
          <p:cNvSpPr/>
          <p:nvPr/>
        </p:nvSpPr>
        <p:spPr>
          <a:xfrm>
            <a:off x="5205300" y="1948763"/>
            <a:ext cx="890700" cy="338700"/>
          </a:xfrm>
          <a:prstGeom prst="rect">
            <a:avLst/>
          </a:prstGeom>
          <a:solidFill>
            <a:srgbClr val="FFF2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4"/>
          <p:cNvSpPr txBox="1"/>
          <p:nvPr/>
        </p:nvSpPr>
        <p:spPr>
          <a:xfrm>
            <a:off x="5205300" y="1948763"/>
            <a:ext cx="8907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oboto"/>
                <a:ea typeface="Roboto"/>
                <a:cs typeface="Roboto"/>
                <a:sym typeface="Roboto"/>
              </a:rPr>
              <a:t>CONTACT</a:t>
            </a:r>
            <a:endParaRPr sz="1000" b="1">
              <a:solidFill>
                <a:srgbClr val="434343"/>
              </a:solidFill>
              <a:latin typeface="Roboto"/>
              <a:ea typeface="Roboto"/>
              <a:cs typeface="Roboto"/>
              <a:sym typeface="Roboto"/>
            </a:endParaRPr>
          </a:p>
        </p:txBody>
      </p:sp>
      <p:sp>
        <p:nvSpPr>
          <p:cNvPr id="91" name="Google Shape;91;p14"/>
          <p:cNvSpPr txBox="1"/>
          <p:nvPr/>
        </p:nvSpPr>
        <p:spPr>
          <a:xfrm>
            <a:off x="5205300" y="2371838"/>
            <a:ext cx="1957500" cy="1639200"/>
          </a:xfrm>
          <a:prstGeom prst="rect">
            <a:avLst/>
          </a:prstGeom>
          <a:noFill/>
          <a:ln>
            <a:noFill/>
          </a:ln>
        </p:spPr>
        <p:txBody>
          <a:bodyPr spcFirstLastPara="1" wrap="square" lIns="91425" tIns="91425" rIns="91425" bIns="91425" anchor="t" anchorCtr="0">
            <a:spAutoFit/>
          </a:bodyPr>
          <a:lstStyle/>
          <a:p>
            <a:pPr marL="0" lvl="0" indent="0" algn="l" rtl="0">
              <a:lnSpc>
                <a:spcPct val="200000"/>
              </a:lnSpc>
              <a:spcBef>
                <a:spcPts val="0"/>
              </a:spcBef>
              <a:spcAft>
                <a:spcPts val="0"/>
              </a:spcAft>
              <a:buNone/>
            </a:pPr>
            <a:r>
              <a:rPr lang="en" sz="1050">
                <a:solidFill>
                  <a:srgbClr val="434343"/>
                </a:solidFill>
                <a:latin typeface="Roboto"/>
                <a:ea typeface="Roboto"/>
                <a:cs typeface="Roboto"/>
                <a:sym typeface="Roboto"/>
              </a:rPr>
              <a:t>Location </a:t>
            </a:r>
            <a:endParaRPr sz="1050">
              <a:solidFill>
                <a:srgbClr val="434343"/>
              </a:solidFill>
              <a:latin typeface="Roboto"/>
              <a:ea typeface="Roboto"/>
              <a:cs typeface="Roboto"/>
              <a:sym typeface="Roboto"/>
            </a:endParaRPr>
          </a:p>
          <a:p>
            <a:pPr marL="0" lvl="0" indent="0" algn="l" rtl="0">
              <a:lnSpc>
                <a:spcPct val="200000"/>
              </a:lnSpc>
              <a:spcBef>
                <a:spcPts val="0"/>
              </a:spcBef>
              <a:spcAft>
                <a:spcPts val="0"/>
              </a:spcAft>
              <a:buNone/>
            </a:pPr>
            <a:r>
              <a:rPr lang="en" sz="1050">
                <a:solidFill>
                  <a:srgbClr val="434343"/>
                </a:solidFill>
                <a:latin typeface="Roboto"/>
                <a:ea typeface="Roboto"/>
                <a:cs typeface="Roboto"/>
                <a:sym typeface="Roboto"/>
              </a:rPr>
              <a:t>Phone Number name@email.com </a:t>
            </a:r>
            <a:endParaRPr sz="1050">
              <a:solidFill>
                <a:srgbClr val="434343"/>
              </a:solidFill>
              <a:latin typeface="Roboto"/>
              <a:ea typeface="Roboto"/>
              <a:cs typeface="Roboto"/>
              <a:sym typeface="Roboto"/>
            </a:endParaRPr>
          </a:p>
          <a:p>
            <a:pPr marL="0" lvl="0" indent="0" algn="l" rtl="0">
              <a:lnSpc>
                <a:spcPct val="200000"/>
              </a:lnSpc>
              <a:spcBef>
                <a:spcPts val="0"/>
              </a:spcBef>
              <a:spcAft>
                <a:spcPts val="0"/>
              </a:spcAft>
              <a:buNone/>
            </a:pPr>
            <a:r>
              <a:rPr lang="en" sz="1050">
                <a:solidFill>
                  <a:srgbClr val="434343"/>
                </a:solidFill>
                <a:latin typeface="Roboto"/>
                <a:ea typeface="Roboto"/>
                <a:cs typeface="Roboto"/>
                <a:sym typeface="Roboto"/>
              </a:rPr>
              <a:t>LinkedIn profile link </a:t>
            </a:r>
            <a:endParaRPr sz="1050">
              <a:solidFill>
                <a:srgbClr val="434343"/>
              </a:solidFill>
              <a:latin typeface="Roboto"/>
              <a:ea typeface="Roboto"/>
              <a:cs typeface="Roboto"/>
              <a:sym typeface="Roboto"/>
            </a:endParaRPr>
          </a:p>
          <a:p>
            <a:pPr marL="0" lvl="0" indent="0" algn="l" rtl="0">
              <a:lnSpc>
                <a:spcPct val="200000"/>
              </a:lnSpc>
              <a:spcBef>
                <a:spcPts val="0"/>
              </a:spcBef>
              <a:spcAft>
                <a:spcPts val="0"/>
              </a:spcAft>
              <a:buNone/>
            </a:pPr>
            <a:r>
              <a:rPr lang="en" sz="1050">
                <a:solidFill>
                  <a:srgbClr val="434343"/>
                </a:solidFill>
                <a:latin typeface="Roboto"/>
                <a:ea typeface="Roboto"/>
                <a:cs typeface="Roboto"/>
                <a:sym typeface="Roboto"/>
              </a:rPr>
              <a:t>Twitter @username</a:t>
            </a:r>
            <a:endParaRPr sz="1900">
              <a:solidFill>
                <a:srgbClr val="434343"/>
              </a:solidFill>
              <a:latin typeface="Roboto"/>
              <a:ea typeface="Roboto"/>
              <a:cs typeface="Roboto"/>
              <a:sym typeface="Roboto"/>
            </a:endParaRPr>
          </a:p>
        </p:txBody>
      </p:sp>
      <p:sp>
        <p:nvSpPr>
          <p:cNvPr id="92" name="Google Shape;92;p14"/>
          <p:cNvSpPr/>
          <p:nvPr/>
        </p:nvSpPr>
        <p:spPr>
          <a:xfrm>
            <a:off x="5247825" y="4318163"/>
            <a:ext cx="1562700" cy="338700"/>
          </a:xfrm>
          <a:prstGeom prst="rect">
            <a:avLst/>
          </a:prstGeom>
          <a:solidFill>
            <a:srgbClr val="FFF2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247825" y="4318163"/>
            <a:ext cx="15150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oboto"/>
                <a:ea typeface="Roboto"/>
                <a:cs typeface="Roboto"/>
                <a:sym typeface="Roboto"/>
              </a:rPr>
              <a:t>AREAS OF EXPERTISE</a:t>
            </a:r>
            <a:endParaRPr sz="1000" b="1">
              <a:solidFill>
                <a:srgbClr val="434343"/>
              </a:solidFill>
              <a:latin typeface="Roboto"/>
              <a:ea typeface="Roboto"/>
              <a:cs typeface="Roboto"/>
              <a:sym typeface="Roboto"/>
            </a:endParaRPr>
          </a:p>
        </p:txBody>
      </p:sp>
      <p:sp>
        <p:nvSpPr>
          <p:cNvPr id="94" name="Google Shape;94;p14"/>
          <p:cNvSpPr txBox="1"/>
          <p:nvPr/>
        </p:nvSpPr>
        <p:spPr>
          <a:xfrm>
            <a:off x="5205300" y="5541813"/>
            <a:ext cx="1957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solidFill>
                  <a:srgbClr val="434343"/>
                </a:solidFill>
                <a:latin typeface="Roboto"/>
                <a:ea typeface="Roboto"/>
                <a:cs typeface="Roboto"/>
                <a:sym typeface="Roboto"/>
              </a:rPr>
              <a:t>Experience Highlight</a:t>
            </a:r>
            <a:endParaRPr sz="1000" b="1">
              <a:solidFill>
                <a:srgbClr val="434343"/>
              </a:solidFill>
              <a:latin typeface="Roboto"/>
              <a:ea typeface="Roboto"/>
              <a:cs typeface="Roboto"/>
              <a:sym typeface="Roboto"/>
            </a:endParaRPr>
          </a:p>
        </p:txBody>
      </p:sp>
      <p:sp>
        <p:nvSpPr>
          <p:cNvPr id="95" name="Google Shape;95;p14"/>
          <p:cNvSpPr txBox="1"/>
          <p:nvPr/>
        </p:nvSpPr>
        <p:spPr>
          <a:xfrm>
            <a:off x="5205300" y="5758713"/>
            <a:ext cx="19575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This is where you will mention your experience more generally.</a:t>
            </a:r>
            <a:endParaRPr sz="900">
              <a:solidFill>
                <a:srgbClr val="434343"/>
              </a:solidFill>
              <a:latin typeface="Roboto"/>
              <a:ea typeface="Roboto"/>
              <a:cs typeface="Roboto"/>
              <a:sym typeface="Roboto"/>
            </a:endParaRPr>
          </a:p>
        </p:txBody>
      </p:sp>
      <p:sp>
        <p:nvSpPr>
          <p:cNvPr id="96" name="Google Shape;96;p14"/>
          <p:cNvSpPr txBox="1"/>
          <p:nvPr/>
        </p:nvSpPr>
        <p:spPr>
          <a:xfrm>
            <a:off x="5205300" y="6296813"/>
            <a:ext cx="1957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solidFill>
                  <a:srgbClr val="434343"/>
                </a:solidFill>
                <a:latin typeface="Roboto"/>
                <a:ea typeface="Roboto"/>
                <a:cs typeface="Roboto"/>
                <a:sym typeface="Roboto"/>
              </a:rPr>
              <a:t>Experience Highlight</a:t>
            </a:r>
            <a:endParaRPr sz="1000" b="1">
              <a:solidFill>
                <a:srgbClr val="434343"/>
              </a:solidFill>
              <a:latin typeface="Roboto"/>
              <a:ea typeface="Roboto"/>
              <a:cs typeface="Roboto"/>
              <a:sym typeface="Roboto"/>
            </a:endParaRPr>
          </a:p>
        </p:txBody>
      </p:sp>
      <p:sp>
        <p:nvSpPr>
          <p:cNvPr id="97" name="Google Shape;97;p14"/>
          <p:cNvSpPr txBox="1"/>
          <p:nvPr/>
        </p:nvSpPr>
        <p:spPr>
          <a:xfrm>
            <a:off x="5205300" y="6513713"/>
            <a:ext cx="19575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This is where you will mention your experience more generally.</a:t>
            </a:r>
            <a:endParaRPr sz="900">
              <a:solidFill>
                <a:srgbClr val="434343"/>
              </a:solidFill>
              <a:latin typeface="Roboto"/>
              <a:ea typeface="Roboto"/>
              <a:cs typeface="Roboto"/>
              <a:sym typeface="Roboto"/>
            </a:endParaRPr>
          </a:p>
        </p:txBody>
      </p:sp>
      <p:sp>
        <p:nvSpPr>
          <p:cNvPr id="98" name="Google Shape;98;p14"/>
          <p:cNvSpPr/>
          <p:nvPr/>
        </p:nvSpPr>
        <p:spPr>
          <a:xfrm>
            <a:off x="5247825" y="7266763"/>
            <a:ext cx="890700" cy="338700"/>
          </a:xfrm>
          <a:prstGeom prst="rect">
            <a:avLst/>
          </a:prstGeom>
          <a:solidFill>
            <a:srgbClr val="FFF2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4"/>
          <p:cNvSpPr txBox="1"/>
          <p:nvPr/>
        </p:nvSpPr>
        <p:spPr>
          <a:xfrm>
            <a:off x="5247825" y="7266763"/>
            <a:ext cx="848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oboto"/>
                <a:ea typeface="Roboto"/>
                <a:cs typeface="Roboto"/>
                <a:sym typeface="Roboto"/>
              </a:rPr>
              <a:t>AWARDS</a:t>
            </a:r>
            <a:endParaRPr sz="1000" b="1">
              <a:solidFill>
                <a:srgbClr val="434343"/>
              </a:solidFill>
              <a:latin typeface="Roboto"/>
              <a:ea typeface="Roboto"/>
              <a:cs typeface="Roboto"/>
              <a:sym typeface="Roboto"/>
            </a:endParaRPr>
          </a:p>
        </p:txBody>
      </p:sp>
      <p:sp>
        <p:nvSpPr>
          <p:cNvPr id="100" name="Google Shape;100;p14"/>
          <p:cNvSpPr txBox="1"/>
          <p:nvPr/>
        </p:nvSpPr>
        <p:spPr>
          <a:xfrm>
            <a:off x="5205300" y="7728400"/>
            <a:ext cx="1957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solidFill>
                  <a:srgbClr val="434343"/>
                </a:solidFill>
                <a:latin typeface="Roboto"/>
                <a:ea typeface="Roboto"/>
                <a:cs typeface="Roboto"/>
                <a:sym typeface="Roboto"/>
              </a:rPr>
              <a:t>Excellence Award</a:t>
            </a:r>
            <a:endParaRPr sz="1000" b="1">
              <a:solidFill>
                <a:srgbClr val="434343"/>
              </a:solidFill>
              <a:latin typeface="Roboto"/>
              <a:ea typeface="Roboto"/>
              <a:cs typeface="Roboto"/>
              <a:sym typeface="Roboto"/>
            </a:endParaRPr>
          </a:p>
        </p:txBody>
      </p:sp>
      <p:sp>
        <p:nvSpPr>
          <p:cNvPr id="101" name="Google Shape;101;p14"/>
          <p:cNvSpPr txBox="1"/>
          <p:nvPr/>
        </p:nvSpPr>
        <p:spPr>
          <a:xfrm>
            <a:off x="5205300" y="7945300"/>
            <a:ext cx="19575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This is where you can write a </a:t>
            </a:r>
            <a:br>
              <a:rPr lang="en" sz="900">
                <a:solidFill>
                  <a:srgbClr val="434343"/>
                </a:solidFill>
                <a:latin typeface="Roboto"/>
                <a:ea typeface="Roboto"/>
                <a:cs typeface="Roboto"/>
                <a:sym typeface="Roboto"/>
              </a:rPr>
            </a:br>
            <a:r>
              <a:rPr lang="en" sz="900">
                <a:solidFill>
                  <a:srgbClr val="434343"/>
                </a:solidFill>
                <a:latin typeface="Roboto"/>
                <a:ea typeface="Roboto"/>
                <a:cs typeface="Roboto"/>
                <a:sym typeface="Roboto"/>
              </a:rPr>
              <a:t>blurb about an award.</a:t>
            </a:r>
            <a:endParaRPr sz="900">
              <a:solidFill>
                <a:srgbClr val="434343"/>
              </a:solidFill>
              <a:latin typeface="Roboto"/>
              <a:ea typeface="Roboto"/>
              <a:cs typeface="Roboto"/>
              <a:sym typeface="Roboto"/>
            </a:endParaRPr>
          </a:p>
        </p:txBody>
      </p:sp>
      <p:sp>
        <p:nvSpPr>
          <p:cNvPr id="102" name="Google Shape;102;p14"/>
          <p:cNvSpPr txBox="1"/>
          <p:nvPr/>
        </p:nvSpPr>
        <p:spPr>
          <a:xfrm>
            <a:off x="5205300" y="8490400"/>
            <a:ext cx="1957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solidFill>
                  <a:srgbClr val="434343"/>
                </a:solidFill>
                <a:latin typeface="Roboto"/>
                <a:ea typeface="Roboto"/>
                <a:cs typeface="Roboto"/>
                <a:sym typeface="Roboto"/>
              </a:rPr>
              <a:t>Digital Award</a:t>
            </a:r>
            <a:endParaRPr sz="1000" b="1">
              <a:solidFill>
                <a:srgbClr val="434343"/>
              </a:solidFill>
              <a:latin typeface="Roboto"/>
              <a:ea typeface="Roboto"/>
              <a:cs typeface="Roboto"/>
              <a:sym typeface="Roboto"/>
            </a:endParaRPr>
          </a:p>
        </p:txBody>
      </p:sp>
      <p:sp>
        <p:nvSpPr>
          <p:cNvPr id="103" name="Google Shape;103;p14"/>
          <p:cNvSpPr txBox="1"/>
          <p:nvPr/>
        </p:nvSpPr>
        <p:spPr>
          <a:xfrm>
            <a:off x="5205300" y="8707300"/>
            <a:ext cx="1957500" cy="6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900">
                <a:solidFill>
                  <a:srgbClr val="434343"/>
                </a:solidFill>
                <a:latin typeface="Roboto"/>
                <a:ea typeface="Roboto"/>
                <a:cs typeface="Roboto"/>
                <a:sym typeface="Roboto"/>
              </a:rPr>
              <a:t>This is where you can write a </a:t>
            </a:r>
            <a:br>
              <a:rPr lang="en" sz="900">
                <a:solidFill>
                  <a:srgbClr val="434343"/>
                </a:solidFill>
                <a:latin typeface="Roboto"/>
                <a:ea typeface="Roboto"/>
                <a:cs typeface="Roboto"/>
                <a:sym typeface="Roboto"/>
              </a:rPr>
            </a:br>
            <a:r>
              <a:rPr lang="en" sz="900">
                <a:solidFill>
                  <a:srgbClr val="434343"/>
                </a:solidFill>
                <a:latin typeface="Roboto"/>
                <a:ea typeface="Roboto"/>
                <a:cs typeface="Roboto"/>
                <a:sym typeface="Roboto"/>
              </a:rPr>
              <a:t>blurb about an award.</a:t>
            </a:r>
            <a:endParaRPr sz="90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endParaRPr sz="900">
              <a:solidFill>
                <a:srgbClr val="434343"/>
              </a:solidFill>
              <a:latin typeface="Roboto"/>
              <a:ea typeface="Roboto"/>
              <a:cs typeface="Roboto"/>
              <a:sym typeface="Roboto"/>
            </a:endParaRPr>
          </a:p>
        </p:txBody>
      </p:sp>
      <p:sp>
        <p:nvSpPr>
          <p:cNvPr id="104" name="Google Shape;104;p14"/>
          <p:cNvSpPr txBox="1"/>
          <p:nvPr/>
        </p:nvSpPr>
        <p:spPr>
          <a:xfrm>
            <a:off x="5205300" y="4789038"/>
            <a:ext cx="1957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solidFill>
                  <a:srgbClr val="434343"/>
                </a:solidFill>
                <a:latin typeface="Roboto"/>
                <a:ea typeface="Roboto"/>
                <a:cs typeface="Roboto"/>
                <a:sym typeface="Roboto"/>
              </a:rPr>
              <a:t>Experience Highlight</a:t>
            </a:r>
            <a:endParaRPr sz="1000" b="1">
              <a:solidFill>
                <a:srgbClr val="434343"/>
              </a:solidFill>
              <a:latin typeface="Roboto"/>
              <a:ea typeface="Roboto"/>
              <a:cs typeface="Roboto"/>
              <a:sym typeface="Roboto"/>
            </a:endParaRPr>
          </a:p>
        </p:txBody>
      </p:sp>
      <p:sp>
        <p:nvSpPr>
          <p:cNvPr id="105" name="Google Shape;105;p14"/>
          <p:cNvSpPr txBox="1"/>
          <p:nvPr/>
        </p:nvSpPr>
        <p:spPr>
          <a:xfrm>
            <a:off x="5205300" y="5005938"/>
            <a:ext cx="19575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This is where you will mention your experience more generally.</a:t>
            </a:r>
            <a:endParaRPr sz="900">
              <a:solidFill>
                <a:srgbClr val="434343"/>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5"/>
          <p:cNvSpPr/>
          <p:nvPr/>
        </p:nvSpPr>
        <p:spPr>
          <a:xfrm>
            <a:off x="0" y="0"/>
            <a:ext cx="7772400" cy="1599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5"/>
          <p:cNvSpPr txBox="1"/>
          <p:nvPr/>
        </p:nvSpPr>
        <p:spPr>
          <a:xfrm>
            <a:off x="1700175" y="355675"/>
            <a:ext cx="45960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4200" b="1">
                <a:latin typeface="Montserrat"/>
                <a:ea typeface="Montserrat"/>
                <a:cs typeface="Montserrat"/>
                <a:sym typeface="Montserrat"/>
              </a:rPr>
              <a:t>John Clark</a:t>
            </a:r>
            <a:endParaRPr sz="4200" b="1">
              <a:latin typeface="Montserrat"/>
              <a:ea typeface="Montserrat"/>
              <a:cs typeface="Montserrat"/>
              <a:sym typeface="Montserrat"/>
            </a:endParaRPr>
          </a:p>
        </p:txBody>
      </p:sp>
      <p:sp>
        <p:nvSpPr>
          <p:cNvPr id="112" name="Google Shape;112;p15"/>
          <p:cNvSpPr txBox="1"/>
          <p:nvPr/>
        </p:nvSpPr>
        <p:spPr>
          <a:xfrm>
            <a:off x="499950" y="3198688"/>
            <a:ext cx="341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Montserrat"/>
                <a:ea typeface="Montserrat"/>
                <a:cs typeface="Montserrat"/>
                <a:sym typeface="Montserrat"/>
              </a:rPr>
              <a:t>Location  •  Phone Number  •  name@email.com</a:t>
            </a:r>
            <a:endParaRPr sz="1000">
              <a:latin typeface="Montserrat"/>
              <a:ea typeface="Montserrat"/>
              <a:cs typeface="Montserrat"/>
              <a:sym typeface="Montserrat"/>
            </a:endParaRPr>
          </a:p>
        </p:txBody>
      </p:sp>
      <p:sp>
        <p:nvSpPr>
          <p:cNvPr id="113" name="Google Shape;113;p15"/>
          <p:cNvSpPr txBox="1"/>
          <p:nvPr/>
        </p:nvSpPr>
        <p:spPr>
          <a:xfrm>
            <a:off x="1700175" y="997025"/>
            <a:ext cx="5562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Montserrat"/>
                <a:ea typeface="Montserrat"/>
                <a:cs typeface="Montserrat"/>
                <a:sym typeface="Montserrat"/>
              </a:rPr>
              <a:t>Position Title</a:t>
            </a:r>
            <a:endParaRPr sz="1800">
              <a:latin typeface="Montserrat"/>
              <a:ea typeface="Montserrat"/>
              <a:cs typeface="Montserrat"/>
              <a:sym typeface="Montserrat"/>
            </a:endParaRPr>
          </a:p>
        </p:txBody>
      </p:sp>
      <p:sp>
        <p:nvSpPr>
          <p:cNvPr id="114" name="Google Shape;114;p15"/>
          <p:cNvSpPr txBox="1"/>
          <p:nvPr/>
        </p:nvSpPr>
        <p:spPr>
          <a:xfrm>
            <a:off x="499950" y="1831088"/>
            <a:ext cx="69531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a:latin typeface="Montserrat"/>
                <a:ea typeface="Montserrat"/>
                <a:cs typeface="Montserrat"/>
                <a:sym typeface="Montserrat"/>
              </a:rPr>
              <a:t>Professional Profile</a:t>
            </a:r>
            <a:endParaRPr sz="1300" b="1">
              <a:latin typeface="Montserrat"/>
              <a:ea typeface="Montserrat"/>
              <a:cs typeface="Montserrat"/>
              <a:sym typeface="Montserrat"/>
            </a:endParaRPr>
          </a:p>
        </p:txBody>
      </p:sp>
      <p:sp>
        <p:nvSpPr>
          <p:cNvPr id="115" name="Google Shape;115;p15"/>
          <p:cNvSpPr txBox="1"/>
          <p:nvPr/>
        </p:nvSpPr>
        <p:spPr>
          <a:xfrm>
            <a:off x="499950" y="2215988"/>
            <a:ext cx="6276900" cy="1046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Montserrat"/>
                <a:ea typeface="Montserrat"/>
                <a:cs typeface="Montserrat"/>
                <a:sym typeface="Montserrat"/>
              </a:rPr>
              <a:t>In two sentences, give an overview of your professional experience. For example – outline your area of expertise as well as providing the more relevant details of your specialty. What makes you stand out as a specialist in your industry? Provide a few more details here.</a:t>
            </a:r>
            <a:br>
              <a:rPr lang="en" sz="1000">
                <a:latin typeface="Montserrat"/>
                <a:ea typeface="Montserrat"/>
                <a:cs typeface="Montserrat"/>
                <a:sym typeface="Montserrat"/>
              </a:rPr>
            </a:br>
            <a:br>
              <a:rPr lang="en" sz="1000">
                <a:latin typeface="Montserrat"/>
                <a:ea typeface="Montserrat"/>
                <a:cs typeface="Montserrat"/>
                <a:sym typeface="Montserrat"/>
              </a:rPr>
            </a:br>
            <a:r>
              <a:rPr lang="en" sz="1000">
                <a:latin typeface="Montserrat"/>
                <a:ea typeface="Montserrat"/>
                <a:cs typeface="Montserrat"/>
                <a:sym typeface="Montserrat"/>
              </a:rPr>
              <a:t>Learn more at </a:t>
            </a:r>
            <a:r>
              <a:rPr lang="en" sz="1000" b="1">
                <a:latin typeface="Montserrat"/>
                <a:ea typeface="Montserrat"/>
                <a:cs typeface="Montserrat"/>
                <a:sym typeface="Montserrat"/>
              </a:rPr>
              <a:t>www.YourWebsite.com </a:t>
            </a:r>
            <a:r>
              <a:rPr lang="en" sz="1000">
                <a:latin typeface="Montserrat"/>
                <a:ea typeface="Montserrat"/>
                <a:cs typeface="Montserrat"/>
                <a:sym typeface="Montserrat"/>
              </a:rPr>
              <a:t>or follow me on Twitter @YourName.</a:t>
            </a:r>
            <a:endParaRPr sz="1000">
              <a:latin typeface="Montserrat"/>
              <a:ea typeface="Montserrat"/>
              <a:cs typeface="Montserrat"/>
              <a:sym typeface="Montserrat"/>
            </a:endParaRPr>
          </a:p>
        </p:txBody>
      </p:sp>
      <p:sp>
        <p:nvSpPr>
          <p:cNvPr id="116" name="Google Shape;116;p15"/>
          <p:cNvSpPr txBox="1"/>
          <p:nvPr/>
        </p:nvSpPr>
        <p:spPr>
          <a:xfrm>
            <a:off x="499950" y="3893050"/>
            <a:ext cx="11526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a:latin typeface="Montserrat"/>
                <a:ea typeface="Montserrat"/>
                <a:cs typeface="Montserrat"/>
                <a:sym typeface="Montserrat"/>
              </a:rPr>
              <a:t>Education</a:t>
            </a:r>
            <a:endParaRPr sz="1300" b="1">
              <a:latin typeface="Montserrat"/>
              <a:ea typeface="Montserrat"/>
              <a:cs typeface="Montserrat"/>
              <a:sym typeface="Montserrat"/>
            </a:endParaRPr>
          </a:p>
        </p:txBody>
      </p:sp>
      <p:cxnSp>
        <p:nvCxnSpPr>
          <p:cNvPr id="117" name="Google Shape;117;p15"/>
          <p:cNvCxnSpPr/>
          <p:nvPr/>
        </p:nvCxnSpPr>
        <p:spPr>
          <a:xfrm>
            <a:off x="2485875" y="3893050"/>
            <a:ext cx="0" cy="5746200"/>
          </a:xfrm>
          <a:prstGeom prst="straightConnector1">
            <a:avLst/>
          </a:prstGeom>
          <a:noFill/>
          <a:ln w="9525" cap="flat" cmpd="sng">
            <a:solidFill>
              <a:srgbClr val="85200C"/>
            </a:solidFill>
            <a:prstDash val="solid"/>
            <a:round/>
            <a:headEnd type="none" w="med" len="med"/>
            <a:tailEnd type="none" w="med" len="med"/>
          </a:ln>
        </p:spPr>
      </p:cxnSp>
      <p:sp>
        <p:nvSpPr>
          <p:cNvPr id="118" name="Google Shape;118;p15"/>
          <p:cNvSpPr txBox="1"/>
          <p:nvPr/>
        </p:nvSpPr>
        <p:spPr>
          <a:xfrm>
            <a:off x="499950" y="4250800"/>
            <a:ext cx="1986000" cy="1400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Montserrat"/>
                <a:ea typeface="Montserrat"/>
                <a:cs typeface="Montserrat"/>
                <a:sym typeface="Montserrat"/>
              </a:rPr>
              <a:t>Degree Name </a:t>
            </a: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a:latin typeface="Montserrat"/>
                <a:ea typeface="Montserrat"/>
                <a:cs typeface="Montserrat"/>
                <a:sym typeface="Montserrat"/>
              </a:rPr>
              <a:t>Major Title</a:t>
            </a: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a:latin typeface="Montserrat"/>
                <a:ea typeface="Montserrat"/>
                <a:cs typeface="Montserrat"/>
                <a:sym typeface="Montserrat"/>
              </a:rPr>
              <a:t>University, Location </a:t>
            </a: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a:latin typeface="Montserrat"/>
                <a:ea typeface="Montserrat"/>
                <a:cs typeface="Montserrat"/>
                <a:sym typeface="Montserrat"/>
              </a:rPr>
              <a:t>2005-2009</a:t>
            </a:r>
            <a:br>
              <a:rPr lang="en" sz="1000">
                <a:latin typeface="Montserrat"/>
                <a:ea typeface="Montserrat"/>
                <a:cs typeface="Montserrat"/>
                <a:sym typeface="Montserrat"/>
              </a:rPr>
            </a:b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a:latin typeface="Montserrat"/>
                <a:ea typeface="Montserrat"/>
                <a:cs typeface="Montserrat"/>
                <a:sym typeface="Montserrat"/>
              </a:rPr>
              <a:t>Cumulative GPA #.#, </a:t>
            </a:r>
            <a:br>
              <a:rPr lang="en" sz="1000">
                <a:latin typeface="Montserrat"/>
                <a:ea typeface="Montserrat"/>
                <a:cs typeface="Montserrat"/>
                <a:sym typeface="Montserrat"/>
              </a:rPr>
            </a:br>
            <a:r>
              <a:rPr lang="en" sz="1000">
                <a:latin typeface="Montserrat"/>
                <a:ea typeface="Montserrat"/>
                <a:cs typeface="Montserrat"/>
                <a:sym typeface="Montserrat"/>
              </a:rPr>
              <a:t>‘Latin Honors Earned</a:t>
            </a:r>
            <a:endParaRPr sz="1000">
              <a:latin typeface="Montserrat"/>
              <a:ea typeface="Montserrat"/>
              <a:cs typeface="Montserrat"/>
              <a:sym typeface="Montserrat"/>
            </a:endParaRPr>
          </a:p>
        </p:txBody>
      </p:sp>
      <p:sp>
        <p:nvSpPr>
          <p:cNvPr id="119" name="Google Shape;119;p15"/>
          <p:cNvSpPr txBox="1"/>
          <p:nvPr/>
        </p:nvSpPr>
        <p:spPr>
          <a:xfrm>
            <a:off x="2719350" y="3893050"/>
            <a:ext cx="28479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a:latin typeface="Montserrat"/>
                <a:ea typeface="Montserrat"/>
                <a:cs typeface="Montserrat"/>
                <a:sym typeface="Montserrat"/>
              </a:rPr>
              <a:t>Work Experience</a:t>
            </a:r>
            <a:endParaRPr sz="1300" b="1">
              <a:latin typeface="Montserrat"/>
              <a:ea typeface="Montserrat"/>
              <a:cs typeface="Montserrat"/>
              <a:sym typeface="Montserrat"/>
            </a:endParaRPr>
          </a:p>
        </p:txBody>
      </p:sp>
      <p:sp>
        <p:nvSpPr>
          <p:cNvPr id="120" name="Google Shape;120;p15"/>
          <p:cNvSpPr txBox="1"/>
          <p:nvPr/>
        </p:nvSpPr>
        <p:spPr>
          <a:xfrm>
            <a:off x="2719350" y="4250800"/>
            <a:ext cx="4105200" cy="554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00">
                <a:latin typeface="Montserrat"/>
                <a:ea typeface="Montserrat"/>
                <a:cs typeface="Montserrat"/>
                <a:sym typeface="Montserrat"/>
              </a:rPr>
              <a:t>WRITE YOUR JOB TITLE HERE</a:t>
            </a:r>
            <a:endParaRPr sz="1000">
              <a:latin typeface="Montserrat"/>
              <a:ea typeface="Montserrat"/>
              <a:cs typeface="Montserrat"/>
              <a:sym typeface="Montserrat"/>
            </a:endParaRPr>
          </a:p>
          <a:p>
            <a:pPr marL="0" lvl="0" indent="0" algn="l" rtl="0">
              <a:lnSpc>
                <a:spcPct val="150000"/>
              </a:lnSpc>
              <a:spcBef>
                <a:spcPts val="0"/>
              </a:spcBef>
              <a:spcAft>
                <a:spcPts val="0"/>
              </a:spcAft>
              <a:buNone/>
            </a:pPr>
            <a:r>
              <a:rPr lang="en" sz="900">
                <a:latin typeface="Montserrat"/>
                <a:ea typeface="Montserrat"/>
                <a:cs typeface="Montserrat"/>
                <a:sym typeface="Montserrat"/>
              </a:rPr>
              <a:t>Company Name | Location | 2012 - present</a:t>
            </a:r>
            <a:endParaRPr sz="1300"/>
          </a:p>
        </p:txBody>
      </p:sp>
      <p:sp>
        <p:nvSpPr>
          <p:cNvPr id="121" name="Google Shape;121;p15"/>
          <p:cNvSpPr txBox="1"/>
          <p:nvPr/>
        </p:nvSpPr>
        <p:spPr>
          <a:xfrm>
            <a:off x="499950" y="5930950"/>
            <a:ext cx="11526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a:latin typeface="Montserrat"/>
                <a:ea typeface="Montserrat"/>
                <a:cs typeface="Montserrat"/>
                <a:sym typeface="Montserrat"/>
              </a:rPr>
              <a:t>Skills</a:t>
            </a:r>
            <a:endParaRPr sz="1300" b="1">
              <a:latin typeface="Montserrat"/>
              <a:ea typeface="Montserrat"/>
              <a:cs typeface="Montserrat"/>
              <a:sym typeface="Montserrat"/>
            </a:endParaRPr>
          </a:p>
        </p:txBody>
      </p:sp>
      <p:sp>
        <p:nvSpPr>
          <p:cNvPr id="122" name="Google Shape;122;p15"/>
          <p:cNvSpPr txBox="1"/>
          <p:nvPr/>
        </p:nvSpPr>
        <p:spPr>
          <a:xfrm>
            <a:off x="499950" y="6288700"/>
            <a:ext cx="1795500" cy="299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b="1">
                <a:latin typeface="Montserrat"/>
                <a:ea typeface="Montserrat"/>
                <a:cs typeface="Montserrat"/>
                <a:sym typeface="Montserrat"/>
              </a:rPr>
              <a:t>Software: </a:t>
            </a:r>
            <a:br>
              <a:rPr lang="en" sz="1000">
                <a:latin typeface="Montserrat"/>
                <a:ea typeface="Montserrat"/>
                <a:cs typeface="Montserrat"/>
                <a:sym typeface="Montserrat"/>
              </a:rPr>
            </a:br>
            <a:r>
              <a:rPr lang="en" sz="1000">
                <a:latin typeface="Montserrat"/>
                <a:ea typeface="Montserrat"/>
                <a:cs typeface="Montserrat"/>
                <a:sym typeface="Montserrat"/>
              </a:rPr>
              <a:t>List software you use for your current position and all you have mastered.</a:t>
            </a:r>
            <a:br>
              <a:rPr lang="en" sz="1000">
                <a:latin typeface="Montserrat"/>
                <a:ea typeface="Montserrat"/>
                <a:cs typeface="Montserrat"/>
                <a:sym typeface="Montserrat"/>
              </a:rPr>
            </a:br>
            <a:br>
              <a:rPr lang="en" sz="1000">
                <a:latin typeface="Montserrat"/>
                <a:ea typeface="Montserrat"/>
                <a:cs typeface="Montserrat"/>
                <a:sym typeface="Montserrat"/>
              </a:rPr>
            </a:br>
            <a:r>
              <a:rPr lang="en" sz="1000" b="1">
                <a:latin typeface="Montserrat"/>
                <a:ea typeface="Montserrat"/>
                <a:cs typeface="Montserrat"/>
                <a:sym typeface="Montserrat"/>
              </a:rPr>
              <a:t>Social Media/Blogging: </a:t>
            </a:r>
            <a:r>
              <a:rPr lang="en" sz="1000">
                <a:latin typeface="Montserrat"/>
                <a:ea typeface="Montserrat"/>
                <a:cs typeface="Montserrat"/>
                <a:sym typeface="Montserrat"/>
              </a:rPr>
              <a:t>List the social media sites you have mastered.</a:t>
            </a:r>
            <a:endParaRPr sz="1000">
              <a:latin typeface="Montserrat"/>
              <a:ea typeface="Montserrat"/>
              <a:cs typeface="Montserrat"/>
              <a:sym typeface="Montserrat"/>
            </a:endParaRPr>
          </a:p>
          <a:p>
            <a:pPr marL="0" lvl="0" indent="0" algn="l" rtl="0">
              <a:lnSpc>
                <a:spcPct val="115000"/>
              </a:lnSpc>
              <a:spcBef>
                <a:spcPts val="0"/>
              </a:spcBef>
              <a:spcAft>
                <a:spcPts val="0"/>
              </a:spcAft>
              <a:buNone/>
            </a:pP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b="1">
                <a:latin typeface="Montserrat"/>
                <a:ea typeface="Montserrat"/>
                <a:cs typeface="Montserrat"/>
                <a:sym typeface="Montserrat"/>
              </a:rPr>
              <a:t>Web Programming: </a:t>
            </a:r>
            <a:br>
              <a:rPr lang="en" sz="1000" b="1">
                <a:latin typeface="Montserrat"/>
                <a:ea typeface="Montserrat"/>
                <a:cs typeface="Montserrat"/>
                <a:sym typeface="Montserrat"/>
              </a:rPr>
            </a:br>
            <a:r>
              <a:rPr lang="en" sz="1000">
                <a:latin typeface="Montserrat"/>
                <a:ea typeface="Montserrat"/>
                <a:cs typeface="Montserrat"/>
                <a:sym typeface="Montserrat"/>
              </a:rPr>
              <a:t>List all programs you have mastered.</a:t>
            </a:r>
            <a:endParaRPr sz="1000">
              <a:latin typeface="Montserrat"/>
              <a:ea typeface="Montserrat"/>
              <a:cs typeface="Montserrat"/>
              <a:sym typeface="Montserrat"/>
            </a:endParaRPr>
          </a:p>
          <a:p>
            <a:pPr marL="0" lvl="0" indent="0" algn="l" rtl="0">
              <a:lnSpc>
                <a:spcPct val="115000"/>
              </a:lnSpc>
              <a:spcBef>
                <a:spcPts val="0"/>
              </a:spcBef>
              <a:spcAft>
                <a:spcPts val="0"/>
              </a:spcAft>
              <a:buNone/>
            </a:pPr>
            <a:endParaRPr sz="1000">
              <a:latin typeface="Montserrat"/>
              <a:ea typeface="Montserrat"/>
              <a:cs typeface="Montserrat"/>
              <a:sym typeface="Montserrat"/>
            </a:endParaRPr>
          </a:p>
          <a:p>
            <a:pPr marL="0" lvl="0" indent="0" algn="l" rtl="0">
              <a:lnSpc>
                <a:spcPct val="115000"/>
              </a:lnSpc>
              <a:spcBef>
                <a:spcPts val="0"/>
              </a:spcBef>
              <a:spcAft>
                <a:spcPts val="0"/>
              </a:spcAft>
              <a:buNone/>
            </a:pPr>
            <a:r>
              <a:rPr lang="en" sz="1000" b="1">
                <a:latin typeface="Montserrat"/>
                <a:ea typeface="Montserrat"/>
                <a:cs typeface="Montserrat"/>
                <a:sym typeface="Montserrat"/>
              </a:rPr>
              <a:t>Tools: </a:t>
            </a:r>
            <a:r>
              <a:rPr lang="en" sz="1000">
                <a:latin typeface="Montserrat"/>
                <a:ea typeface="Montserrat"/>
                <a:cs typeface="Montserrat"/>
                <a:sym typeface="Montserrat"/>
              </a:rPr>
              <a:t>List any additional tools you have mastered.</a:t>
            </a:r>
            <a:endParaRPr sz="1000">
              <a:latin typeface="Montserrat"/>
              <a:ea typeface="Montserrat"/>
              <a:cs typeface="Montserrat"/>
              <a:sym typeface="Montserrat"/>
            </a:endParaRPr>
          </a:p>
        </p:txBody>
      </p:sp>
      <p:sp>
        <p:nvSpPr>
          <p:cNvPr id="123" name="Google Shape;123;p15"/>
          <p:cNvSpPr txBox="1"/>
          <p:nvPr/>
        </p:nvSpPr>
        <p:spPr>
          <a:xfrm>
            <a:off x="2719350" y="4758100"/>
            <a:ext cx="4596000" cy="122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Montserrat"/>
                <a:ea typeface="Montserrat"/>
                <a:cs typeface="Montserrat"/>
                <a:sym typeface="Montserrat"/>
              </a:rPr>
              <a:t>In two or three sentences, provide an overview of your responsibilities in this position. What did you accomplish daily that led to proven overall success for the company as a whole?</a:t>
            </a:r>
            <a:endParaRPr sz="1000">
              <a:latin typeface="Montserrat"/>
              <a:ea typeface="Montserrat"/>
              <a:cs typeface="Montserrat"/>
              <a:sym typeface="Montserrat"/>
            </a:endParaRPr>
          </a:p>
          <a:p>
            <a:pPr marL="0" lvl="0" indent="0" algn="l" rtl="0">
              <a:lnSpc>
                <a:spcPct val="115000"/>
              </a:lnSpc>
              <a:spcBef>
                <a:spcPts val="0"/>
              </a:spcBef>
              <a:spcAft>
                <a:spcPts val="0"/>
              </a:spcAft>
              <a:buNone/>
            </a:pPr>
            <a:endParaRPr sz="1000">
              <a:latin typeface="Montserrat"/>
              <a:ea typeface="Montserrat"/>
              <a:cs typeface="Montserrat"/>
              <a:sym typeface="Montserrat"/>
            </a:endParaRPr>
          </a:p>
          <a:p>
            <a:pPr marL="182880" lvl="0" indent="-154940" algn="l" rtl="0">
              <a:lnSpc>
                <a:spcPct val="115000"/>
              </a:lnSpc>
              <a:spcBef>
                <a:spcPts val="0"/>
              </a:spcBef>
              <a:spcAft>
                <a:spcPts val="0"/>
              </a:spcAft>
              <a:buSzPts val="1000"/>
              <a:buFont typeface="Montserrat"/>
              <a:buChar char="●"/>
            </a:pPr>
            <a:r>
              <a:rPr lang="en" sz="1000" b="1">
                <a:latin typeface="Montserrat"/>
                <a:ea typeface="Montserrat"/>
                <a:cs typeface="Montserrat"/>
                <a:sym typeface="Montserrat"/>
              </a:rPr>
              <a:t>Overview: </a:t>
            </a:r>
            <a:r>
              <a:rPr lang="en" sz="1000">
                <a:latin typeface="Montserrat"/>
                <a:ea typeface="Montserrat"/>
                <a:cs typeface="Montserrat"/>
                <a:sym typeface="Montserrat"/>
              </a:rPr>
              <a:t>Here, write a one sentence synopsis of how you achieved success in your current position. </a:t>
            </a:r>
            <a:endParaRPr/>
          </a:p>
        </p:txBody>
      </p:sp>
      <p:cxnSp>
        <p:nvCxnSpPr>
          <p:cNvPr id="124" name="Google Shape;124;p15"/>
          <p:cNvCxnSpPr/>
          <p:nvPr/>
        </p:nvCxnSpPr>
        <p:spPr>
          <a:xfrm>
            <a:off x="499950" y="3692050"/>
            <a:ext cx="6762900" cy="0"/>
          </a:xfrm>
          <a:prstGeom prst="straightConnector1">
            <a:avLst/>
          </a:prstGeom>
          <a:noFill/>
          <a:ln w="9525" cap="flat" cmpd="sng">
            <a:solidFill>
              <a:srgbClr val="85200C"/>
            </a:solidFill>
            <a:prstDash val="solid"/>
            <a:round/>
            <a:headEnd type="none" w="med" len="med"/>
            <a:tailEnd type="none" w="med" len="med"/>
          </a:ln>
        </p:spPr>
      </p:cxnSp>
      <p:sp>
        <p:nvSpPr>
          <p:cNvPr id="125" name="Google Shape;125;p15"/>
          <p:cNvSpPr txBox="1"/>
          <p:nvPr/>
        </p:nvSpPr>
        <p:spPr>
          <a:xfrm>
            <a:off x="2719350" y="6083350"/>
            <a:ext cx="4105200" cy="554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00">
                <a:latin typeface="Montserrat"/>
                <a:ea typeface="Montserrat"/>
                <a:cs typeface="Montserrat"/>
                <a:sym typeface="Montserrat"/>
              </a:rPr>
              <a:t>WRITE YOUR JOB TITLE HERE</a:t>
            </a:r>
            <a:endParaRPr sz="1000">
              <a:latin typeface="Montserrat"/>
              <a:ea typeface="Montserrat"/>
              <a:cs typeface="Montserrat"/>
              <a:sym typeface="Montserrat"/>
            </a:endParaRPr>
          </a:p>
          <a:p>
            <a:pPr marL="0" lvl="0" indent="0" algn="l" rtl="0">
              <a:lnSpc>
                <a:spcPct val="150000"/>
              </a:lnSpc>
              <a:spcBef>
                <a:spcPts val="0"/>
              </a:spcBef>
              <a:spcAft>
                <a:spcPts val="0"/>
              </a:spcAft>
              <a:buNone/>
            </a:pPr>
            <a:r>
              <a:rPr lang="en" sz="900">
                <a:latin typeface="Montserrat"/>
                <a:ea typeface="Montserrat"/>
                <a:cs typeface="Montserrat"/>
                <a:sym typeface="Montserrat"/>
              </a:rPr>
              <a:t>Company Name | Location | 2012 - present</a:t>
            </a:r>
            <a:endParaRPr sz="1300"/>
          </a:p>
        </p:txBody>
      </p:sp>
      <p:sp>
        <p:nvSpPr>
          <p:cNvPr id="126" name="Google Shape;126;p15"/>
          <p:cNvSpPr txBox="1"/>
          <p:nvPr/>
        </p:nvSpPr>
        <p:spPr>
          <a:xfrm>
            <a:off x="2719350" y="6590650"/>
            <a:ext cx="4596000" cy="122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Montserrat"/>
                <a:ea typeface="Montserrat"/>
                <a:cs typeface="Montserrat"/>
                <a:sym typeface="Montserrat"/>
              </a:rPr>
              <a:t>In two or three sentences, provide an overview of your responsibilities in this position. What did you accomplish daily that led to proven overall success for the company as a whole?</a:t>
            </a:r>
            <a:endParaRPr sz="1000">
              <a:latin typeface="Montserrat"/>
              <a:ea typeface="Montserrat"/>
              <a:cs typeface="Montserrat"/>
              <a:sym typeface="Montserrat"/>
            </a:endParaRPr>
          </a:p>
          <a:p>
            <a:pPr marL="0" lvl="0" indent="0" algn="l" rtl="0">
              <a:lnSpc>
                <a:spcPct val="115000"/>
              </a:lnSpc>
              <a:spcBef>
                <a:spcPts val="0"/>
              </a:spcBef>
              <a:spcAft>
                <a:spcPts val="0"/>
              </a:spcAft>
              <a:buNone/>
            </a:pPr>
            <a:endParaRPr sz="1000">
              <a:latin typeface="Montserrat"/>
              <a:ea typeface="Montserrat"/>
              <a:cs typeface="Montserrat"/>
              <a:sym typeface="Montserrat"/>
            </a:endParaRPr>
          </a:p>
          <a:p>
            <a:pPr marL="182880" lvl="0" indent="-154940" algn="l" rtl="0">
              <a:lnSpc>
                <a:spcPct val="115000"/>
              </a:lnSpc>
              <a:spcBef>
                <a:spcPts val="0"/>
              </a:spcBef>
              <a:spcAft>
                <a:spcPts val="0"/>
              </a:spcAft>
              <a:buSzPts val="1000"/>
              <a:buFont typeface="Montserrat"/>
              <a:buChar char="●"/>
            </a:pPr>
            <a:r>
              <a:rPr lang="en" sz="1000" b="1">
                <a:latin typeface="Montserrat"/>
                <a:ea typeface="Montserrat"/>
                <a:cs typeface="Montserrat"/>
                <a:sym typeface="Montserrat"/>
              </a:rPr>
              <a:t>Overview: </a:t>
            </a:r>
            <a:r>
              <a:rPr lang="en" sz="1000">
                <a:latin typeface="Montserrat"/>
                <a:ea typeface="Montserrat"/>
                <a:cs typeface="Montserrat"/>
                <a:sym typeface="Montserrat"/>
              </a:rPr>
              <a:t>Here, write a one sentence synopsis of how you achieved success in your current position. </a:t>
            </a:r>
            <a:endParaRPr/>
          </a:p>
        </p:txBody>
      </p:sp>
      <p:sp>
        <p:nvSpPr>
          <p:cNvPr id="127" name="Google Shape;127;p15"/>
          <p:cNvSpPr txBox="1"/>
          <p:nvPr/>
        </p:nvSpPr>
        <p:spPr>
          <a:xfrm>
            <a:off x="2719350" y="7945600"/>
            <a:ext cx="4105200" cy="5541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00">
                <a:latin typeface="Montserrat"/>
                <a:ea typeface="Montserrat"/>
                <a:cs typeface="Montserrat"/>
                <a:sym typeface="Montserrat"/>
              </a:rPr>
              <a:t>WRITE YOUR JOB TITLE HERE</a:t>
            </a:r>
            <a:endParaRPr sz="1000">
              <a:latin typeface="Montserrat"/>
              <a:ea typeface="Montserrat"/>
              <a:cs typeface="Montserrat"/>
              <a:sym typeface="Montserrat"/>
            </a:endParaRPr>
          </a:p>
          <a:p>
            <a:pPr marL="0" lvl="0" indent="0" algn="l" rtl="0">
              <a:lnSpc>
                <a:spcPct val="150000"/>
              </a:lnSpc>
              <a:spcBef>
                <a:spcPts val="0"/>
              </a:spcBef>
              <a:spcAft>
                <a:spcPts val="0"/>
              </a:spcAft>
              <a:buNone/>
            </a:pPr>
            <a:r>
              <a:rPr lang="en" sz="900">
                <a:latin typeface="Montserrat"/>
                <a:ea typeface="Montserrat"/>
                <a:cs typeface="Montserrat"/>
                <a:sym typeface="Montserrat"/>
              </a:rPr>
              <a:t>Company Name | Location | 2012 - present</a:t>
            </a:r>
            <a:endParaRPr sz="1300"/>
          </a:p>
        </p:txBody>
      </p:sp>
      <p:sp>
        <p:nvSpPr>
          <p:cNvPr id="128" name="Google Shape;128;p15"/>
          <p:cNvSpPr txBox="1"/>
          <p:nvPr/>
        </p:nvSpPr>
        <p:spPr>
          <a:xfrm>
            <a:off x="2719350" y="8452900"/>
            <a:ext cx="4596000" cy="1223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Montserrat"/>
                <a:ea typeface="Montserrat"/>
                <a:cs typeface="Montserrat"/>
                <a:sym typeface="Montserrat"/>
              </a:rPr>
              <a:t>In two or three sentences, provide an overview of your responsibilities in this position. What did you accomplish daily that led to proven overall success for the company as a whole?</a:t>
            </a:r>
            <a:endParaRPr sz="1000">
              <a:latin typeface="Montserrat"/>
              <a:ea typeface="Montserrat"/>
              <a:cs typeface="Montserrat"/>
              <a:sym typeface="Montserrat"/>
            </a:endParaRPr>
          </a:p>
          <a:p>
            <a:pPr marL="0" lvl="0" indent="0" algn="l" rtl="0">
              <a:lnSpc>
                <a:spcPct val="115000"/>
              </a:lnSpc>
              <a:spcBef>
                <a:spcPts val="0"/>
              </a:spcBef>
              <a:spcAft>
                <a:spcPts val="0"/>
              </a:spcAft>
              <a:buNone/>
            </a:pPr>
            <a:endParaRPr sz="1000">
              <a:latin typeface="Montserrat"/>
              <a:ea typeface="Montserrat"/>
              <a:cs typeface="Montserrat"/>
              <a:sym typeface="Montserrat"/>
            </a:endParaRPr>
          </a:p>
          <a:p>
            <a:pPr marL="182880" lvl="0" indent="-154940" algn="l" rtl="0">
              <a:lnSpc>
                <a:spcPct val="115000"/>
              </a:lnSpc>
              <a:spcBef>
                <a:spcPts val="0"/>
              </a:spcBef>
              <a:spcAft>
                <a:spcPts val="0"/>
              </a:spcAft>
              <a:buSzPts val="1000"/>
              <a:buFont typeface="Montserrat"/>
              <a:buChar char="●"/>
            </a:pPr>
            <a:r>
              <a:rPr lang="en" sz="1000" b="1">
                <a:latin typeface="Montserrat"/>
                <a:ea typeface="Montserrat"/>
                <a:cs typeface="Montserrat"/>
                <a:sym typeface="Montserrat"/>
              </a:rPr>
              <a:t>Overview: </a:t>
            </a:r>
            <a:r>
              <a:rPr lang="en" sz="1000">
                <a:latin typeface="Montserrat"/>
                <a:ea typeface="Montserrat"/>
                <a:cs typeface="Montserrat"/>
                <a:sym typeface="Montserrat"/>
              </a:rPr>
              <a:t>Here, write a one sentence synopsis of how you achieved success in your current position. </a:t>
            </a:r>
            <a:endParaRPr/>
          </a:p>
        </p:txBody>
      </p:sp>
      <p:sp>
        <p:nvSpPr>
          <p:cNvPr id="129" name="Google Shape;129;p15"/>
          <p:cNvSpPr/>
          <p:nvPr/>
        </p:nvSpPr>
        <p:spPr>
          <a:xfrm>
            <a:off x="5900325" y="160000"/>
            <a:ext cx="1871700" cy="2382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t>Specialist Resume </a:t>
            </a:r>
            <a:r>
              <a:rPr lang="en" sz="700"/>
              <a:t>(Delete this tag)</a:t>
            </a:r>
            <a:endParaRPr sz="700"/>
          </a:p>
        </p:txBody>
      </p:sp>
      <p:cxnSp>
        <p:nvCxnSpPr>
          <p:cNvPr id="130" name="Google Shape;130;p15"/>
          <p:cNvCxnSpPr/>
          <p:nvPr/>
        </p:nvCxnSpPr>
        <p:spPr>
          <a:xfrm>
            <a:off x="499950" y="1710850"/>
            <a:ext cx="6762900" cy="0"/>
          </a:xfrm>
          <a:prstGeom prst="straightConnector1">
            <a:avLst/>
          </a:prstGeom>
          <a:noFill/>
          <a:ln w="9525" cap="flat" cmpd="sng">
            <a:solidFill>
              <a:srgbClr val="85200C"/>
            </a:solidFill>
            <a:prstDash val="solid"/>
            <a:round/>
            <a:headEnd type="none" w="med" len="med"/>
            <a:tailEnd type="none" w="med" len="med"/>
          </a:ln>
        </p:spPr>
      </p:cxnSp>
      <p:pic>
        <p:nvPicPr>
          <p:cNvPr id="131" name="Google Shape;131;p15"/>
          <p:cNvPicPr preferRelativeResize="0"/>
          <p:nvPr/>
        </p:nvPicPr>
        <p:blipFill rotWithShape="1">
          <a:blip r:embed="rId3">
            <a:alphaModFix/>
          </a:blip>
          <a:srcRect l="29403" t="15225" r="28124" b="55811"/>
          <a:stretch/>
        </p:blipFill>
        <p:spPr>
          <a:xfrm>
            <a:off x="499949" y="412027"/>
            <a:ext cx="1023300" cy="1046700"/>
          </a:xfrm>
          <a:prstGeom prst="ellipse">
            <a:avLst/>
          </a:prstGeom>
          <a:noFill/>
          <a:ln w="9525" cap="flat" cmpd="sng">
            <a:solidFill>
              <a:srgbClr val="D9D9D9"/>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6"/>
          <p:cNvSpPr/>
          <p:nvPr/>
        </p:nvSpPr>
        <p:spPr>
          <a:xfrm>
            <a:off x="7050" y="0"/>
            <a:ext cx="2857500" cy="10058400"/>
          </a:xfrm>
          <a:prstGeom prst="rect">
            <a:avLst/>
          </a:prstGeom>
          <a:solidFill>
            <a:srgbClr val="DAE9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6"/>
          <p:cNvSpPr txBox="1"/>
          <p:nvPr/>
        </p:nvSpPr>
        <p:spPr>
          <a:xfrm>
            <a:off x="423750" y="401638"/>
            <a:ext cx="2367000" cy="815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4100" b="1">
                <a:solidFill>
                  <a:srgbClr val="0B5394"/>
                </a:solidFill>
                <a:latin typeface="Oswald"/>
                <a:ea typeface="Oswald"/>
                <a:cs typeface="Oswald"/>
                <a:sym typeface="Oswald"/>
              </a:rPr>
              <a:t>Alex Kim</a:t>
            </a:r>
            <a:endParaRPr sz="4100" b="1">
              <a:solidFill>
                <a:srgbClr val="0B5394"/>
              </a:solidFill>
              <a:latin typeface="Oswald"/>
              <a:ea typeface="Oswald"/>
              <a:cs typeface="Oswald"/>
              <a:sym typeface="Oswald"/>
            </a:endParaRPr>
          </a:p>
        </p:txBody>
      </p:sp>
      <p:sp>
        <p:nvSpPr>
          <p:cNvPr id="138" name="Google Shape;138;p16"/>
          <p:cNvSpPr txBox="1"/>
          <p:nvPr/>
        </p:nvSpPr>
        <p:spPr>
          <a:xfrm>
            <a:off x="759450" y="1902538"/>
            <a:ext cx="1695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Verdana"/>
                <a:ea typeface="Verdana"/>
                <a:cs typeface="Verdana"/>
                <a:sym typeface="Verdana"/>
              </a:rPr>
              <a:t>Phone Number</a:t>
            </a:r>
            <a:endParaRPr sz="1000">
              <a:latin typeface="Verdana"/>
              <a:ea typeface="Verdana"/>
              <a:cs typeface="Verdana"/>
              <a:sym typeface="Verdana"/>
            </a:endParaRPr>
          </a:p>
        </p:txBody>
      </p:sp>
      <p:sp>
        <p:nvSpPr>
          <p:cNvPr id="139" name="Google Shape;139;p16"/>
          <p:cNvSpPr txBox="1"/>
          <p:nvPr/>
        </p:nvSpPr>
        <p:spPr>
          <a:xfrm>
            <a:off x="423750" y="1116013"/>
            <a:ext cx="22623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latin typeface="Verdana"/>
                <a:ea typeface="Verdana"/>
                <a:cs typeface="Verdana"/>
                <a:sym typeface="Verdana"/>
              </a:rPr>
              <a:t>Position Title</a:t>
            </a:r>
            <a:endParaRPr sz="1600">
              <a:latin typeface="Verdana"/>
              <a:ea typeface="Verdana"/>
              <a:cs typeface="Verdana"/>
              <a:sym typeface="Verdana"/>
            </a:endParaRPr>
          </a:p>
        </p:txBody>
      </p:sp>
      <p:sp>
        <p:nvSpPr>
          <p:cNvPr id="140" name="Google Shape;140;p16"/>
          <p:cNvSpPr txBox="1"/>
          <p:nvPr/>
        </p:nvSpPr>
        <p:spPr>
          <a:xfrm>
            <a:off x="3171825" y="536400"/>
            <a:ext cx="43575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rgbClr val="0B5394"/>
                </a:solidFill>
                <a:latin typeface="Verdana"/>
                <a:ea typeface="Verdana"/>
                <a:cs typeface="Verdana"/>
                <a:sym typeface="Verdana"/>
              </a:rPr>
              <a:t>SUMMARY</a:t>
            </a:r>
            <a:endParaRPr sz="1000" b="1">
              <a:solidFill>
                <a:srgbClr val="0B5394"/>
              </a:solidFill>
              <a:latin typeface="Verdana"/>
              <a:ea typeface="Verdana"/>
              <a:cs typeface="Verdana"/>
              <a:sym typeface="Verdana"/>
            </a:endParaRPr>
          </a:p>
        </p:txBody>
      </p:sp>
      <p:sp>
        <p:nvSpPr>
          <p:cNvPr id="141" name="Google Shape;141;p16"/>
          <p:cNvSpPr txBox="1"/>
          <p:nvPr/>
        </p:nvSpPr>
        <p:spPr>
          <a:xfrm>
            <a:off x="3171825" y="875113"/>
            <a:ext cx="4219800" cy="127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latin typeface="Verdana"/>
                <a:ea typeface="Verdana"/>
                <a:cs typeface="Verdana"/>
                <a:sym typeface="Verdana"/>
              </a:rPr>
              <a:t>Use this space to write a two or three sentence summary of who you are as a professional. Include that you are an entry level employee, and because you are entry level take this as an opportunity to mention who you are as an employee. Include whatever experience in your industry that you do have. </a:t>
            </a:r>
            <a:br>
              <a:rPr lang="en" sz="900">
                <a:latin typeface="Verdana"/>
                <a:ea typeface="Verdana"/>
                <a:cs typeface="Verdana"/>
                <a:sym typeface="Verdana"/>
              </a:rPr>
            </a:br>
            <a:br>
              <a:rPr lang="en" sz="900">
                <a:latin typeface="Verdana"/>
                <a:ea typeface="Verdana"/>
                <a:cs typeface="Verdana"/>
                <a:sym typeface="Verdana"/>
              </a:rPr>
            </a:br>
            <a:r>
              <a:rPr lang="en" sz="900">
                <a:latin typeface="Verdana"/>
                <a:ea typeface="Verdana"/>
                <a:cs typeface="Verdana"/>
                <a:sym typeface="Verdana"/>
              </a:rPr>
              <a:t>See my personal website and blog at </a:t>
            </a:r>
            <a:r>
              <a:rPr lang="en" sz="900" b="1">
                <a:latin typeface="Verdana"/>
                <a:ea typeface="Verdana"/>
                <a:cs typeface="Verdana"/>
                <a:sym typeface="Verdana"/>
              </a:rPr>
              <a:t>www.YourWebsiteHere.com</a:t>
            </a:r>
            <a:endParaRPr sz="900" b="1">
              <a:latin typeface="Verdana"/>
              <a:ea typeface="Verdana"/>
              <a:cs typeface="Verdana"/>
              <a:sym typeface="Verdana"/>
            </a:endParaRPr>
          </a:p>
        </p:txBody>
      </p:sp>
      <p:sp>
        <p:nvSpPr>
          <p:cNvPr id="142" name="Google Shape;142;p16"/>
          <p:cNvSpPr txBox="1"/>
          <p:nvPr/>
        </p:nvSpPr>
        <p:spPr>
          <a:xfrm>
            <a:off x="423750" y="3200850"/>
            <a:ext cx="1152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rgbClr val="0B5394"/>
                </a:solidFill>
                <a:latin typeface="Verdana"/>
                <a:ea typeface="Verdana"/>
                <a:cs typeface="Verdana"/>
                <a:sym typeface="Verdana"/>
              </a:rPr>
              <a:t>EDUCATION</a:t>
            </a:r>
            <a:endParaRPr sz="1300" b="1">
              <a:solidFill>
                <a:srgbClr val="0B5394"/>
              </a:solidFill>
              <a:latin typeface="Verdana"/>
              <a:ea typeface="Verdana"/>
              <a:cs typeface="Verdana"/>
              <a:sym typeface="Verdana"/>
            </a:endParaRPr>
          </a:p>
        </p:txBody>
      </p:sp>
      <p:sp>
        <p:nvSpPr>
          <p:cNvPr id="143" name="Google Shape;143;p16"/>
          <p:cNvSpPr txBox="1"/>
          <p:nvPr/>
        </p:nvSpPr>
        <p:spPr>
          <a:xfrm>
            <a:off x="423750" y="3544200"/>
            <a:ext cx="1871700" cy="1400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Verdana"/>
                <a:ea typeface="Verdana"/>
                <a:cs typeface="Verdana"/>
                <a:sym typeface="Verdana"/>
              </a:rPr>
              <a:t>Degree Title, University, Graduation Year GPA </a:t>
            </a:r>
            <a:br>
              <a:rPr lang="en" sz="1000">
                <a:latin typeface="Verdana"/>
                <a:ea typeface="Verdana"/>
                <a:cs typeface="Verdana"/>
                <a:sym typeface="Verdana"/>
              </a:rPr>
            </a:br>
            <a:br>
              <a:rPr lang="en" sz="1000">
                <a:latin typeface="Verdana"/>
                <a:ea typeface="Verdana"/>
                <a:cs typeface="Verdana"/>
                <a:sym typeface="Verdana"/>
              </a:rPr>
            </a:br>
            <a:r>
              <a:rPr lang="en" sz="1000">
                <a:latin typeface="Verdana"/>
                <a:ea typeface="Verdana"/>
                <a:cs typeface="Verdana"/>
                <a:sym typeface="Verdana"/>
              </a:rPr>
              <a:t>Latin Honors Earned Include Scholarship </a:t>
            </a:r>
            <a:br>
              <a:rPr lang="en" sz="1000">
                <a:latin typeface="Verdana"/>
                <a:ea typeface="Verdana"/>
                <a:cs typeface="Verdana"/>
                <a:sym typeface="Verdana"/>
              </a:rPr>
            </a:br>
            <a:r>
              <a:rPr lang="en" sz="1000">
                <a:latin typeface="Verdana"/>
                <a:ea typeface="Verdana"/>
                <a:cs typeface="Verdana"/>
                <a:sym typeface="Verdana"/>
              </a:rPr>
              <a:t>Did you study abroad? Include that here.</a:t>
            </a:r>
            <a:endParaRPr sz="1000">
              <a:latin typeface="Verdana"/>
              <a:ea typeface="Verdana"/>
              <a:cs typeface="Verdana"/>
              <a:sym typeface="Verdana"/>
            </a:endParaRPr>
          </a:p>
        </p:txBody>
      </p:sp>
      <p:sp>
        <p:nvSpPr>
          <p:cNvPr id="144" name="Google Shape;144;p16"/>
          <p:cNvSpPr/>
          <p:nvPr/>
        </p:nvSpPr>
        <p:spPr>
          <a:xfrm>
            <a:off x="5724525" y="160000"/>
            <a:ext cx="2047500" cy="2382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t>Entry Level Resume </a:t>
            </a:r>
            <a:r>
              <a:rPr lang="en" sz="700"/>
              <a:t>(Delete this tag)</a:t>
            </a:r>
            <a:endParaRPr sz="700"/>
          </a:p>
        </p:txBody>
      </p:sp>
      <p:sp>
        <p:nvSpPr>
          <p:cNvPr id="145" name="Google Shape;145;p16"/>
          <p:cNvSpPr txBox="1"/>
          <p:nvPr/>
        </p:nvSpPr>
        <p:spPr>
          <a:xfrm>
            <a:off x="759450" y="2213513"/>
            <a:ext cx="1695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Verdana"/>
                <a:ea typeface="Verdana"/>
                <a:cs typeface="Verdana"/>
                <a:sym typeface="Verdana"/>
              </a:rPr>
              <a:t>Location</a:t>
            </a:r>
            <a:endParaRPr sz="1000">
              <a:latin typeface="Verdana"/>
              <a:ea typeface="Verdana"/>
              <a:cs typeface="Verdana"/>
              <a:sym typeface="Verdana"/>
            </a:endParaRPr>
          </a:p>
        </p:txBody>
      </p:sp>
      <p:sp>
        <p:nvSpPr>
          <p:cNvPr id="146" name="Google Shape;146;p16"/>
          <p:cNvSpPr txBox="1"/>
          <p:nvPr/>
        </p:nvSpPr>
        <p:spPr>
          <a:xfrm>
            <a:off x="759450" y="2506738"/>
            <a:ext cx="1695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Verdana"/>
                <a:ea typeface="Verdana"/>
                <a:cs typeface="Verdana"/>
                <a:sym typeface="Verdana"/>
              </a:rPr>
              <a:t>name@email.com</a:t>
            </a:r>
            <a:endParaRPr sz="1000">
              <a:latin typeface="Verdana"/>
              <a:ea typeface="Verdana"/>
              <a:cs typeface="Verdana"/>
              <a:sym typeface="Verdana"/>
            </a:endParaRPr>
          </a:p>
        </p:txBody>
      </p:sp>
      <p:sp>
        <p:nvSpPr>
          <p:cNvPr id="147" name="Google Shape;147;p16"/>
          <p:cNvSpPr txBox="1"/>
          <p:nvPr/>
        </p:nvSpPr>
        <p:spPr>
          <a:xfrm>
            <a:off x="3171825" y="2292525"/>
            <a:ext cx="43575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rgbClr val="0B5394"/>
                </a:solidFill>
                <a:latin typeface="Verdana"/>
                <a:ea typeface="Verdana"/>
                <a:cs typeface="Verdana"/>
                <a:sym typeface="Verdana"/>
              </a:rPr>
              <a:t>EXPERIENCE</a:t>
            </a:r>
            <a:endParaRPr sz="1000" b="1">
              <a:solidFill>
                <a:srgbClr val="0B5394"/>
              </a:solidFill>
              <a:latin typeface="Verdana"/>
              <a:ea typeface="Verdana"/>
              <a:cs typeface="Verdana"/>
              <a:sym typeface="Verdana"/>
            </a:endParaRPr>
          </a:p>
        </p:txBody>
      </p:sp>
      <p:sp>
        <p:nvSpPr>
          <p:cNvPr id="148" name="Google Shape;148;p16"/>
          <p:cNvSpPr txBox="1"/>
          <p:nvPr/>
        </p:nvSpPr>
        <p:spPr>
          <a:xfrm>
            <a:off x="3171825" y="2631238"/>
            <a:ext cx="4219800" cy="5310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900">
                <a:solidFill>
                  <a:schemeClr val="dk1"/>
                </a:solidFill>
                <a:latin typeface="Verdana"/>
                <a:ea typeface="Verdana"/>
                <a:cs typeface="Verdana"/>
                <a:sym typeface="Verdana"/>
              </a:rPr>
              <a:t>WRITE YOUR JOB TITLE HERE		       	          2018 - Present</a:t>
            </a:r>
            <a:endParaRPr sz="900">
              <a:solidFill>
                <a:schemeClr val="dk1"/>
              </a:solidFill>
              <a:latin typeface="Verdana"/>
              <a:ea typeface="Verdana"/>
              <a:cs typeface="Verdana"/>
              <a:sym typeface="Verdana"/>
            </a:endParaRPr>
          </a:p>
          <a:p>
            <a:pPr marL="0" lvl="0" indent="0" algn="l" rtl="0">
              <a:lnSpc>
                <a:spcPct val="150000"/>
              </a:lnSpc>
              <a:spcBef>
                <a:spcPts val="0"/>
              </a:spcBef>
              <a:spcAft>
                <a:spcPts val="0"/>
              </a:spcAft>
              <a:buNone/>
            </a:pPr>
            <a:r>
              <a:rPr lang="en" sz="900">
                <a:solidFill>
                  <a:schemeClr val="dk1"/>
                </a:solidFill>
                <a:latin typeface="Verdana"/>
                <a:ea typeface="Verdana"/>
                <a:cs typeface="Verdana"/>
                <a:sym typeface="Verdana"/>
              </a:rPr>
              <a:t>Company Name,  Location </a:t>
            </a:r>
            <a:endParaRPr sz="900">
              <a:latin typeface="Verdana"/>
              <a:ea typeface="Verdana"/>
              <a:cs typeface="Verdana"/>
              <a:sym typeface="Verdana"/>
            </a:endParaRPr>
          </a:p>
        </p:txBody>
      </p:sp>
      <p:sp>
        <p:nvSpPr>
          <p:cNvPr id="149" name="Google Shape;149;p16"/>
          <p:cNvSpPr txBox="1"/>
          <p:nvPr/>
        </p:nvSpPr>
        <p:spPr>
          <a:xfrm>
            <a:off x="3171825" y="3142050"/>
            <a:ext cx="4219800" cy="1438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latin typeface="Verdana"/>
                <a:ea typeface="Verdana"/>
                <a:cs typeface="Verdana"/>
                <a:sym typeface="Verdana"/>
              </a:rPr>
              <a:t>Whether this position was an internship, part-time, or full-time position, it should be treated the same. This is where you write your responsibilities in this position and how your actions in your role led to overall success for the company.</a:t>
            </a:r>
            <a:endParaRPr sz="900">
              <a:latin typeface="Verdana"/>
              <a:ea typeface="Verdana"/>
              <a:cs typeface="Verdana"/>
              <a:sym typeface="Verdana"/>
            </a:endParaRPr>
          </a:p>
          <a:p>
            <a:pPr marL="0" lvl="0" indent="0" algn="l" rtl="0">
              <a:lnSpc>
                <a:spcPct val="115000"/>
              </a:lnSpc>
              <a:spcBef>
                <a:spcPts val="0"/>
              </a:spcBef>
              <a:spcAft>
                <a:spcPts val="0"/>
              </a:spcAft>
              <a:buNone/>
            </a:pP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Did you find proven success in your role? Include those stats here. </a:t>
            </a: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Mention any software or programs you used in your position, including any social media accounts you mastered.</a:t>
            </a:r>
            <a:endParaRPr sz="900">
              <a:latin typeface="Verdana"/>
              <a:ea typeface="Verdana"/>
              <a:cs typeface="Verdana"/>
              <a:sym typeface="Verdana"/>
            </a:endParaRPr>
          </a:p>
        </p:txBody>
      </p:sp>
      <p:sp>
        <p:nvSpPr>
          <p:cNvPr id="150" name="Google Shape;150;p16"/>
          <p:cNvSpPr txBox="1"/>
          <p:nvPr/>
        </p:nvSpPr>
        <p:spPr>
          <a:xfrm>
            <a:off x="3171825" y="4688638"/>
            <a:ext cx="4219800" cy="5310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900">
                <a:solidFill>
                  <a:schemeClr val="dk1"/>
                </a:solidFill>
                <a:latin typeface="Verdana"/>
                <a:ea typeface="Verdana"/>
                <a:cs typeface="Verdana"/>
                <a:sym typeface="Verdana"/>
              </a:rPr>
              <a:t>WRITE YOUR JOB TITLE HERE		       	          2018 - Present</a:t>
            </a:r>
            <a:endParaRPr sz="900">
              <a:solidFill>
                <a:schemeClr val="dk1"/>
              </a:solidFill>
              <a:latin typeface="Verdana"/>
              <a:ea typeface="Verdana"/>
              <a:cs typeface="Verdana"/>
              <a:sym typeface="Verdana"/>
            </a:endParaRPr>
          </a:p>
          <a:p>
            <a:pPr marL="0" lvl="0" indent="0" algn="l" rtl="0">
              <a:lnSpc>
                <a:spcPct val="150000"/>
              </a:lnSpc>
              <a:spcBef>
                <a:spcPts val="0"/>
              </a:spcBef>
              <a:spcAft>
                <a:spcPts val="0"/>
              </a:spcAft>
              <a:buNone/>
            </a:pPr>
            <a:r>
              <a:rPr lang="en" sz="900">
                <a:solidFill>
                  <a:schemeClr val="dk1"/>
                </a:solidFill>
                <a:latin typeface="Verdana"/>
                <a:ea typeface="Verdana"/>
                <a:cs typeface="Verdana"/>
                <a:sym typeface="Verdana"/>
              </a:rPr>
              <a:t>Company Name,  Location </a:t>
            </a:r>
            <a:endParaRPr sz="900">
              <a:latin typeface="Verdana"/>
              <a:ea typeface="Verdana"/>
              <a:cs typeface="Verdana"/>
              <a:sym typeface="Verdana"/>
            </a:endParaRPr>
          </a:p>
        </p:txBody>
      </p:sp>
      <p:sp>
        <p:nvSpPr>
          <p:cNvPr id="151" name="Google Shape;151;p16"/>
          <p:cNvSpPr txBox="1"/>
          <p:nvPr/>
        </p:nvSpPr>
        <p:spPr>
          <a:xfrm>
            <a:off x="3171825" y="5199450"/>
            <a:ext cx="4219800" cy="1438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latin typeface="Verdana"/>
                <a:ea typeface="Verdana"/>
                <a:cs typeface="Verdana"/>
                <a:sym typeface="Verdana"/>
              </a:rPr>
              <a:t>Whether this position was an internship, part-time, or full-time position, it should be treated the same. This is where you write your responsibilities in this position and how your actions in your role led to overall success for the company.</a:t>
            </a:r>
            <a:endParaRPr sz="900">
              <a:latin typeface="Verdana"/>
              <a:ea typeface="Verdana"/>
              <a:cs typeface="Verdana"/>
              <a:sym typeface="Verdana"/>
            </a:endParaRPr>
          </a:p>
          <a:p>
            <a:pPr marL="0" lvl="0" indent="0" algn="l" rtl="0">
              <a:lnSpc>
                <a:spcPct val="115000"/>
              </a:lnSpc>
              <a:spcBef>
                <a:spcPts val="0"/>
              </a:spcBef>
              <a:spcAft>
                <a:spcPts val="0"/>
              </a:spcAft>
              <a:buNone/>
            </a:pP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Did you find proven success in your role? Include those stats here. </a:t>
            </a: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Mention any software or programs you used in your position, including any social media accounts you mastered.</a:t>
            </a:r>
            <a:endParaRPr sz="900">
              <a:latin typeface="Verdana"/>
              <a:ea typeface="Verdana"/>
              <a:cs typeface="Verdana"/>
              <a:sym typeface="Verdana"/>
            </a:endParaRPr>
          </a:p>
        </p:txBody>
      </p:sp>
      <p:sp>
        <p:nvSpPr>
          <p:cNvPr id="152" name="Google Shape;152;p16"/>
          <p:cNvSpPr txBox="1"/>
          <p:nvPr/>
        </p:nvSpPr>
        <p:spPr>
          <a:xfrm>
            <a:off x="3171825" y="6940725"/>
            <a:ext cx="43575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rgbClr val="0B5394"/>
                </a:solidFill>
                <a:latin typeface="Verdana"/>
                <a:ea typeface="Verdana"/>
                <a:cs typeface="Verdana"/>
                <a:sym typeface="Verdana"/>
              </a:rPr>
              <a:t>FREELANCE WORK</a:t>
            </a:r>
            <a:endParaRPr sz="1000" b="1">
              <a:solidFill>
                <a:srgbClr val="0B5394"/>
              </a:solidFill>
              <a:latin typeface="Verdana"/>
              <a:ea typeface="Verdana"/>
              <a:cs typeface="Verdana"/>
              <a:sym typeface="Verdana"/>
            </a:endParaRPr>
          </a:p>
        </p:txBody>
      </p:sp>
      <p:sp>
        <p:nvSpPr>
          <p:cNvPr id="153" name="Google Shape;153;p16"/>
          <p:cNvSpPr txBox="1"/>
          <p:nvPr/>
        </p:nvSpPr>
        <p:spPr>
          <a:xfrm>
            <a:off x="3171825" y="7342587"/>
            <a:ext cx="4219800" cy="207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latin typeface="Verdana"/>
                <a:ea typeface="Verdana"/>
                <a:cs typeface="Verdana"/>
                <a:sym typeface="Verdana"/>
              </a:rPr>
              <a:t>Whether this position was an internship, part-time, or full-time position, it should be treated the same. This is where you write your responsibilities in this position and how your actions in your role led to overall success for the company.</a:t>
            </a:r>
            <a:endParaRPr sz="900">
              <a:latin typeface="Verdana"/>
              <a:ea typeface="Verdana"/>
              <a:cs typeface="Verdana"/>
              <a:sym typeface="Verdana"/>
            </a:endParaRPr>
          </a:p>
          <a:p>
            <a:pPr marL="0" lvl="0" indent="0" algn="l" rtl="0">
              <a:lnSpc>
                <a:spcPct val="115000"/>
              </a:lnSpc>
              <a:spcBef>
                <a:spcPts val="0"/>
              </a:spcBef>
              <a:spcAft>
                <a:spcPts val="0"/>
              </a:spcAft>
              <a:buNone/>
            </a:pP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Include the base-line details of your freelancing work here. Include the industry you worked in, the size of your clients, and proven success you generated for them. </a:t>
            </a:r>
            <a:br>
              <a:rPr lang="en" sz="900">
                <a:latin typeface="Verdana"/>
                <a:ea typeface="Verdana"/>
                <a:cs typeface="Verdana"/>
                <a:sym typeface="Verdana"/>
              </a:rPr>
            </a:br>
            <a:endParaRPr sz="900">
              <a:latin typeface="Verdana"/>
              <a:ea typeface="Verdana"/>
              <a:cs typeface="Verdana"/>
              <a:sym typeface="Verdana"/>
            </a:endParaRPr>
          </a:p>
          <a:p>
            <a:pPr marL="182880" lvl="0" indent="-194309" algn="l" rtl="0">
              <a:lnSpc>
                <a:spcPct val="115000"/>
              </a:lnSpc>
              <a:spcBef>
                <a:spcPts val="0"/>
              </a:spcBef>
              <a:spcAft>
                <a:spcPts val="0"/>
              </a:spcAft>
              <a:buSzPts val="900"/>
              <a:buFont typeface="Verdana"/>
              <a:buChar char="●"/>
            </a:pPr>
            <a:r>
              <a:rPr lang="en" sz="900">
                <a:latin typeface="Verdana"/>
                <a:ea typeface="Verdana"/>
                <a:cs typeface="Verdana"/>
                <a:sym typeface="Verdana"/>
              </a:rPr>
              <a:t>Your freelancing clients were better off after they started working with you. How exactly did your skillset contribute to that success? Include that here.</a:t>
            </a:r>
            <a:endParaRPr sz="900">
              <a:latin typeface="Verdana"/>
              <a:ea typeface="Verdana"/>
              <a:cs typeface="Verdana"/>
              <a:sym typeface="Verdana"/>
            </a:endParaRPr>
          </a:p>
        </p:txBody>
      </p:sp>
      <p:sp>
        <p:nvSpPr>
          <p:cNvPr id="154" name="Google Shape;154;p16"/>
          <p:cNvSpPr txBox="1"/>
          <p:nvPr/>
        </p:nvSpPr>
        <p:spPr>
          <a:xfrm>
            <a:off x="423750" y="5277309"/>
            <a:ext cx="1633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rgbClr val="0B5394"/>
                </a:solidFill>
                <a:latin typeface="Verdana"/>
                <a:ea typeface="Verdana"/>
                <a:cs typeface="Verdana"/>
                <a:sym typeface="Verdana"/>
              </a:rPr>
              <a:t>TECHNICAL SKILLS</a:t>
            </a:r>
            <a:endParaRPr sz="1300" b="1">
              <a:solidFill>
                <a:srgbClr val="0B5394"/>
              </a:solidFill>
              <a:latin typeface="Verdana"/>
              <a:ea typeface="Verdana"/>
              <a:cs typeface="Verdana"/>
              <a:sym typeface="Verdana"/>
            </a:endParaRPr>
          </a:p>
        </p:txBody>
      </p:sp>
      <p:sp>
        <p:nvSpPr>
          <p:cNvPr id="155" name="Google Shape;155;p16"/>
          <p:cNvSpPr txBox="1"/>
          <p:nvPr/>
        </p:nvSpPr>
        <p:spPr>
          <a:xfrm>
            <a:off x="423750" y="5620664"/>
            <a:ext cx="1871700" cy="2147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latin typeface="Verdana"/>
                <a:ea typeface="Verdana"/>
                <a:cs typeface="Verdana"/>
                <a:sym typeface="Verdana"/>
              </a:rPr>
              <a:t>This is where you will list all of the programs and software that you are familiar with using.</a:t>
            </a:r>
            <a:endParaRPr sz="1000">
              <a:latin typeface="Verdana"/>
              <a:ea typeface="Verdana"/>
              <a:cs typeface="Verdana"/>
              <a:sym typeface="Verdana"/>
            </a:endParaRPr>
          </a:p>
          <a:p>
            <a:pPr marL="0" lvl="0" indent="0" algn="l" rtl="0">
              <a:lnSpc>
                <a:spcPct val="115000"/>
              </a:lnSpc>
              <a:spcBef>
                <a:spcPts val="0"/>
              </a:spcBef>
              <a:spcAft>
                <a:spcPts val="0"/>
              </a:spcAft>
              <a:buNone/>
            </a:pPr>
            <a:endParaRPr sz="1000">
              <a:latin typeface="Verdana"/>
              <a:ea typeface="Verdana"/>
              <a:cs typeface="Verdana"/>
              <a:sym typeface="Verdana"/>
            </a:endParaRPr>
          </a:p>
          <a:p>
            <a:pPr marL="228600" lvl="0" indent="-200660" algn="l" rtl="0">
              <a:lnSpc>
                <a:spcPct val="150000"/>
              </a:lnSpc>
              <a:spcBef>
                <a:spcPts val="0"/>
              </a:spcBef>
              <a:spcAft>
                <a:spcPts val="0"/>
              </a:spcAft>
              <a:buSzPts val="1000"/>
              <a:buFont typeface="Verdana"/>
              <a:buChar char="●"/>
            </a:pPr>
            <a:r>
              <a:rPr lang="en" sz="1000">
                <a:latin typeface="Verdana"/>
                <a:ea typeface="Verdana"/>
                <a:cs typeface="Verdana"/>
                <a:sym typeface="Verdana"/>
              </a:rPr>
              <a:t>List Item 1</a:t>
            </a:r>
            <a:endParaRPr sz="1000">
              <a:latin typeface="Verdana"/>
              <a:ea typeface="Verdana"/>
              <a:cs typeface="Verdana"/>
              <a:sym typeface="Verdana"/>
            </a:endParaRPr>
          </a:p>
          <a:p>
            <a:pPr marL="228600" lvl="0" indent="-200660" algn="l" rtl="0">
              <a:lnSpc>
                <a:spcPct val="150000"/>
              </a:lnSpc>
              <a:spcBef>
                <a:spcPts val="0"/>
              </a:spcBef>
              <a:spcAft>
                <a:spcPts val="0"/>
              </a:spcAft>
              <a:buSzPts val="1000"/>
              <a:buFont typeface="Verdana"/>
              <a:buChar char="●"/>
            </a:pPr>
            <a:r>
              <a:rPr lang="en" sz="1000">
                <a:latin typeface="Verdana"/>
                <a:ea typeface="Verdana"/>
                <a:cs typeface="Verdana"/>
                <a:sym typeface="Verdana"/>
              </a:rPr>
              <a:t>List Item 2</a:t>
            </a:r>
            <a:endParaRPr sz="1000">
              <a:latin typeface="Verdana"/>
              <a:ea typeface="Verdana"/>
              <a:cs typeface="Verdana"/>
              <a:sym typeface="Verdana"/>
            </a:endParaRPr>
          </a:p>
          <a:p>
            <a:pPr marL="228600" lvl="0" indent="-200660" algn="l" rtl="0">
              <a:lnSpc>
                <a:spcPct val="150000"/>
              </a:lnSpc>
              <a:spcBef>
                <a:spcPts val="0"/>
              </a:spcBef>
              <a:spcAft>
                <a:spcPts val="0"/>
              </a:spcAft>
              <a:buSzPts val="1000"/>
              <a:buFont typeface="Verdana"/>
              <a:buChar char="●"/>
            </a:pPr>
            <a:r>
              <a:rPr lang="en" sz="1000">
                <a:latin typeface="Verdana"/>
                <a:ea typeface="Verdana"/>
                <a:cs typeface="Verdana"/>
                <a:sym typeface="Verdana"/>
              </a:rPr>
              <a:t>List Item 3</a:t>
            </a:r>
            <a:endParaRPr sz="1000">
              <a:latin typeface="Verdana"/>
              <a:ea typeface="Verdana"/>
              <a:cs typeface="Verdana"/>
              <a:sym typeface="Verdana"/>
            </a:endParaRPr>
          </a:p>
          <a:p>
            <a:pPr marL="228600" lvl="0" indent="-200660" algn="l" rtl="0">
              <a:lnSpc>
                <a:spcPct val="150000"/>
              </a:lnSpc>
              <a:spcBef>
                <a:spcPts val="0"/>
              </a:spcBef>
              <a:spcAft>
                <a:spcPts val="0"/>
              </a:spcAft>
              <a:buSzPts val="1000"/>
              <a:buFont typeface="Verdana"/>
              <a:buChar char="●"/>
            </a:pPr>
            <a:r>
              <a:rPr lang="en" sz="1000">
                <a:latin typeface="Verdana"/>
                <a:ea typeface="Verdana"/>
                <a:cs typeface="Verdana"/>
                <a:sym typeface="Verdana"/>
              </a:rPr>
              <a:t>List Item 4</a:t>
            </a:r>
            <a:endParaRPr sz="1000">
              <a:latin typeface="Verdana"/>
              <a:ea typeface="Verdana"/>
              <a:cs typeface="Verdana"/>
              <a:sym typeface="Verdana"/>
            </a:endParaRPr>
          </a:p>
          <a:p>
            <a:pPr marL="228600" lvl="0" indent="-200660" algn="l" rtl="0">
              <a:lnSpc>
                <a:spcPct val="150000"/>
              </a:lnSpc>
              <a:spcBef>
                <a:spcPts val="0"/>
              </a:spcBef>
              <a:spcAft>
                <a:spcPts val="0"/>
              </a:spcAft>
              <a:buSzPts val="1000"/>
              <a:buFont typeface="Verdana"/>
              <a:buChar char="●"/>
            </a:pPr>
            <a:r>
              <a:rPr lang="en" sz="1000">
                <a:latin typeface="Verdana"/>
                <a:ea typeface="Verdana"/>
                <a:cs typeface="Verdana"/>
                <a:sym typeface="Verdana"/>
              </a:rPr>
              <a:t>List Item 5</a:t>
            </a:r>
            <a:endParaRPr sz="1000">
              <a:latin typeface="Verdana"/>
              <a:ea typeface="Verdana"/>
              <a:cs typeface="Verdana"/>
              <a:sym typeface="Verdana"/>
            </a:endParaRPr>
          </a:p>
        </p:txBody>
      </p:sp>
      <p:pic>
        <p:nvPicPr>
          <p:cNvPr id="156" name="Google Shape;156;p16"/>
          <p:cNvPicPr preferRelativeResize="0"/>
          <p:nvPr/>
        </p:nvPicPr>
        <p:blipFill>
          <a:blip r:embed="rId3">
            <a:alphaModFix/>
          </a:blip>
          <a:stretch>
            <a:fillRect/>
          </a:stretch>
        </p:blipFill>
        <p:spPr>
          <a:xfrm>
            <a:off x="538150" y="2287825"/>
            <a:ext cx="118475" cy="172325"/>
          </a:xfrm>
          <a:prstGeom prst="rect">
            <a:avLst/>
          </a:prstGeom>
          <a:noFill/>
          <a:ln>
            <a:noFill/>
          </a:ln>
        </p:spPr>
      </p:pic>
      <p:pic>
        <p:nvPicPr>
          <p:cNvPr id="157" name="Google Shape;157;p16"/>
          <p:cNvPicPr preferRelativeResize="0"/>
          <p:nvPr/>
        </p:nvPicPr>
        <p:blipFill>
          <a:blip r:embed="rId4">
            <a:alphaModFix/>
          </a:blip>
          <a:stretch>
            <a:fillRect/>
          </a:stretch>
        </p:blipFill>
        <p:spPr>
          <a:xfrm>
            <a:off x="518488" y="2636075"/>
            <a:ext cx="157775" cy="118327"/>
          </a:xfrm>
          <a:prstGeom prst="rect">
            <a:avLst/>
          </a:prstGeom>
          <a:noFill/>
          <a:ln>
            <a:noFill/>
          </a:ln>
        </p:spPr>
      </p:pic>
      <p:pic>
        <p:nvPicPr>
          <p:cNvPr id="158" name="Google Shape;158;p16"/>
          <p:cNvPicPr preferRelativeResize="0"/>
          <p:nvPr/>
        </p:nvPicPr>
        <p:blipFill>
          <a:blip r:embed="rId5">
            <a:alphaModFix/>
          </a:blip>
          <a:stretch>
            <a:fillRect/>
          </a:stretch>
        </p:blipFill>
        <p:spPr>
          <a:xfrm>
            <a:off x="538150" y="1997988"/>
            <a:ext cx="148900" cy="147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7"/>
          <p:cNvSpPr/>
          <p:nvPr/>
        </p:nvSpPr>
        <p:spPr>
          <a:xfrm>
            <a:off x="150" y="1993500"/>
            <a:ext cx="7772400" cy="1210500"/>
          </a:xfrm>
          <a:prstGeom prst="rect">
            <a:avLst/>
          </a:pr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7"/>
          <p:cNvSpPr txBox="1"/>
          <p:nvPr/>
        </p:nvSpPr>
        <p:spPr>
          <a:xfrm>
            <a:off x="1195650" y="2332875"/>
            <a:ext cx="966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solidFill>
                  <a:srgbClr val="878A83"/>
                </a:solidFill>
              </a:rPr>
              <a:t>About Me</a:t>
            </a:r>
            <a:endParaRPr sz="1200" b="1">
              <a:solidFill>
                <a:srgbClr val="878A83"/>
              </a:solidFill>
            </a:endParaRPr>
          </a:p>
        </p:txBody>
      </p:sp>
      <p:sp>
        <p:nvSpPr>
          <p:cNvPr id="165" name="Google Shape;165;p17"/>
          <p:cNvSpPr/>
          <p:nvPr/>
        </p:nvSpPr>
        <p:spPr>
          <a:xfrm>
            <a:off x="-9525" y="0"/>
            <a:ext cx="7782000" cy="1993500"/>
          </a:xfrm>
          <a:prstGeom prst="rect">
            <a:avLst/>
          </a:prstGeom>
          <a:solidFill>
            <a:srgbClr val="D2D7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7"/>
          <p:cNvSpPr txBox="1"/>
          <p:nvPr/>
        </p:nvSpPr>
        <p:spPr>
          <a:xfrm>
            <a:off x="150" y="477850"/>
            <a:ext cx="7772400" cy="815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4100" b="1" dirty="0">
                <a:latin typeface="Lora"/>
                <a:ea typeface="Lora"/>
                <a:cs typeface="Lora"/>
                <a:sym typeface="Lora"/>
              </a:rPr>
              <a:t>Sue Chung</a:t>
            </a:r>
            <a:endParaRPr sz="4100" b="1" dirty="0">
              <a:latin typeface="Lora"/>
              <a:ea typeface="Lora"/>
              <a:cs typeface="Lora"/>
              <a:sym typeface="Lora"/>
            </a:endParaRPr>
          </a:p>
        </p:txBody>
      </p:sp>
      <p:sp>
        <p:nvSpPr>
          <p:cNvPr id="167" name="Google Shape;167;p17"/>
          <p:cNvSpPr txBox="1"/>
          <p:nvPr/>
        </p:nvSpPr>
        <p:spPr>
          <a:xfrm>
            <a:off x="150" y="1230325"/>
            <a:ext cx="77724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a:t>Some. One. Word. Personal. Descriptors.</a:t>
            </a:r>
            <a:endParaRPr sz="1600"/>
          </a:p>
        </p:txBody>
      </p:sp>
      <p:sp>
        <p:nvSpPr>
          <p:cNvPr id="168" name="Google Shape;168;p17"/>
          <p:cNvSpPr txBox="1"/>
          <p:nvPr/>
        </p:nvSpPr>
        <p:spPr>
          <a:xfrm>
            <a:off x="1190775" y="8169725"/>
            <a:ext cx="5381400" cy="8004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00"/>
              <a:t>Blog: </a:t>
            </a:r>
            <a:r>
              <a:rPr lang="en" sz="1000" b="1">
                <a:solidFill>
                  <a:srgbClr val="434343"/>
                </a:solidFill>
                <a:uFill>
                  <a:noFill/>
                </a:uFill>
                <a:hlinkClick r:id="rId3">
                  <a:extLst>
                    <a:ext uri="{A12FA001-AC4F-418D-AE19-62706E023703}">
                      <ahyp:hlinkClr xmlns:ahyp="http://schemas.microsoft.com/office/drawing/2018/hyperlinkcolor" val="tx"/>
                    </a:ext>
                  </a:extLst>
                </a:hlinkClick>
              </a:rPr>
              <a:t>www.YourBlog.com</a:t>
            </a:r>
            <a:br>
              <a:rPr lang="en" sz="1000"/>
            </a:br>
            <a:r>
              <a:rPr lang="en" sz="1000"/>
              <a:t>Twitter: @YourName</a:t>
            </a:r>
            <a:br>
              <a:rPr lang="en" sz="1000"/>
            </a:br>
            <a:r>
              <a:rPr lang="en" sz="1000"/>
              <a:t>LinkedIn: www.linkedin.com/in/YourName</a:t>
            </a:r>
            <a:endParaRPr sz="1000"/>
          </a:p>
        </p:txBody>
      </p:sp>
      <p:sp>
        <p:nvSpPr>
          <p:cNvPr id="169" name="Google Shape;169;p17"/>
          <p:cNvSpPr txBox="1"/>
          <p:nvPr/>
        </p:nvSpPr>
        <p:spPr>
          <a:xfrm>
            <a:off x="1190775" y="3416600"/>
            <a:ext cx="4357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solidFill>
                  <a:srgbClr val="878A83"/>
                </a:solidFill>
              </a:rPr>
              <a:t>My Experience</a:t>
            </a:r>
            <a:endParaRPr sz="1200" b="1">
              <a:solidFill>
                <a:srgbClr val="878A83"/>
              </a:solidFill>
            </a:endParaRPr>
          </a:p>
        </p:txBody>
      </p:sp>
      <p:sp>
        <p:nvSpPr>
          <p:cNvPr id="170" name="Google Shape;170;p17"/>
          <p:cNvSpPr txBox="1"/>
          <p:nvPr/>
        </p:nvSpPr>
        <p:spPr>
          <a:xfrm>
            <a:off x="1190775" y="3818450"/>
            <a:ext cx="5381400" cy="193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t>In two or three sentences, explain your responsibilities in this role and how your success in this position led to proven overall success for the company. Whether this position is an internship, part-time, or full-time position, treat it with equal importance.</a:t>
            </a:r>
            <a:endParaRPr sz="1000"/>
          </a:p>
          <a:p>
            <a:pPr marL="0" lvl="0" indent="0" algn="l" rtl="0">
              <a:lnSpc>
                <a:spcPct val="115000"/>
              </a:lnSpc>
              <a:spcBef>
                <a:spcPts val="0"/>
              </a:spcBef>
              <a:spcAft>
                <a:spcPts val="0"/>
              </a:spcAft>
              <a:buNone/>
            </a:pPr>
            <a:endParaRPr sz="1000"/>
          </a:p>
          <a:p>
            <a:pPr marL="228600" lvl="0" indent="-200660" algn="l" rtl="0">
              <a:lnSpc>
                <a:spcPct val="115000"/>
              </a:lnSpc>
              <a:spcBef>
                <a:spcPts val="0"/>
              </a:spcBef>
              <a:spcAft>
                <a:spcPts val="0"/>
              </a:spcAft>
              <a:buSzPts val="1000"/>
              <a:buChar char="●"/>
            </a:pPr>
            <a:r>
              <a:rPr lang="en" sz="1000"/>
              <a:t>Go into more details about your daily responsibilities in this position. </a:t>
            </a:r>
            <a:br>
              <a:rPr lang="en" sz="1000"/>
            </a:br>
            <a:endParaRPr sz="1000"/>
          </a:p>
          <a:p>
            <a:pPr marL="228600" lvl="0" indent="-200660" algn="l" rtl="0">
              <a:lnSpc>
                <a:spcPct val="115000"/>
              </a:lnSpc>
              <a:spcBef>
                <a:spcPts val="0"/>
              </a:spcBef>
              <a:spcAft>
                <a:spcPts val="0"/>
              </a:spcAft>
              <a:buSzPts val="1000"/>
              <a:buChar char="●"/>
            </a:pPr>
            <a:r>
              <a:rPr lang="en" sz="1000"/>
              <a:t>Mention any software, programs, or social media forms that you mastered using </a:t>
            </a:r>
            <a:br>
              <a:rPr lang="en" sz="1000"/>
            </a:br>
            <a:r>
              <a:rPr lang="en" sz="1000"/>
              <a:t>while in this position. </a:t>
            </a:r>
            <a:br>
              <a:rPr lang="en" sz="1000"/>
            </a:br>
            <a:endParaRPr sz="1000"/>
          </a:p>
          <a:p>
            <a:pPr marL="228600" lvl="0" indent="-200660" algn="l" rtl="0">
              <a:lnSpc>
                <a:spcPct val="115000"/>
              </a:lnSpc>
              <a:spcBef>
                <a:spcPts val="0"/>
              </a:spcBef>
              <a:spcAft>
                <a:spcPts val="0"/>
              </a:spcAft>
              <a:buSzPts val="1000"/>
              <a:buChar char="●"/>
            </a:pPr>
            <a:r>
              <a:rPr lang="en" sz="1000"/>
              <a:t>Don’t forget to include any large projects you are proud of completing in this position.</a:t>
            </a:r>
            <a:endParaRPr sz="1000"/>
          </a:p>
        </p:txBody>
      </p:sp>
      <p:sp>
        <p:nvSpPr>
          <p:cNvPr id="171" name="Google Shape;171;p17"/>
          <p:cNvSpPr txBox="1"/>
          <p:nvPr/>
        </p:nvSpPr>
        <p:spPr>
          <a:xfrm>
            <a:off x="1190775" y="5938325"/>
            <a:ext cx="4357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solidFill>
                  <a:srgbClr val="878A83"/>
                </a:solidFill>
              </a:rPr>
              <a:t>My Education</a:t>
            </a:r>
            <a:endParaRPr sz="1200" b="1">
              <a:solidFill>
                <a:srgbClr val="878A83"/>
              </a:solidFill>
            </a:endParaRPr>
          </a:p>
        </p:txBody>
      </p:sp>
      <p:sp>
        <p:nvSpPr>
          <p:cNvPr id="172" name="Google Shape;172;p17"/>
          <p:cNvSpPr txBox="1"/>
          <p:nvPr/>
        </p:nvSpPr>
        <p:spPr>
          <a:xfrm>
            <a:off x="1190775" y="6340175"/>
            <a:ext cx="5381400" cy="1046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t>Currently studying for a Your Degree at University Name</a:t>
            </a:r>
            <a:br>
              <a:rPr lang="en" sz="1000"/>
            </a:br>
            <a:br>
              <a:rPr lang="en" sz="1000"/>
            </a:br>
            <a:r>
              <a:rPr lang="en" sz="1000"/>
              <a:t>Expected graduation Month and Year </a:t>
            </a:r>
            <a:br>
              <a:rPr lang="en" sz="1000"/>
            </a:br>
            <a:r>
              <a:rPr lang="en" sz="1000"/>
              <a:t>Current GPA, #.# </a:t>
            </a:r>
            <a:br>
              <a:rPr lang="en" sz="1000"/>
            </a:br>
            <a:r>
              <a:rPr lang="en" sz="1000"/>
              <a:t>A Campus Club You Are a Part Of •  Another Campus Club You Are a Part Of</a:t>
            </a:r>
            <a:endParaRPr sz="1000"/>
          </a:p>
        </p:txBody>
      </p:sp>
      <p:sp>
        <p:nvSpPr>
          <p:cNvPr id="173" name="Google Shape;173;p17"/>
          <p:cNvSpPr txBox="1"/>
          <p:nvPr/>
        </p:nvSpPr>
        <p:spPr>
          <a:xfrm>
            <a:off x="1195650" y="2658525"/>
            <a:ext cx="53814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t>In one sentence, summarize what makes you the standout intern in your field.</a:t>
            </a:r>
            <a:endParaRPr sz="1000"/>
          </a:p>
        </p:txBody>
      </p:sp>
      <p:cxnSp>
        <p:nvCxnSpPr>
          <p:cNvPr id="174" name="Google Shape;174;p17"/>
          <p:cNvCxnSpPr/>
          <p:nvPr/>
        </p:nvCxnSpPr>
        <p:spPr>
          <a:xfrm>
            <a:off x="1198050" y="7575050"/>
            <a:ext cx="5376600" cy="0"/>
          </a:xfrm>
          <a:prstGeom prst="straightConnector1">
            <a:avLst/>
          </a:prstGeom>
          <a:noFill/>
          <a:ln w="9525" cap="flat" cmpd="sng">
            <a:solidFill>
              <a:srgbClr val="AEB3A9"/>
            </a:solidFill>
            <a:prstDash val="solid"/>
            <a:round/>
            <a:headEnd type="none" w="med" len="med"/>
            <a:tailEnd type="none" w="med" len="med"/>
          </a:ln>
        </p:spPr>
      </p:cxnSp>
      <p:sp>
        <p:nvSpPr>
          <p:cNvPr id="175" name="Google Shape;175;p17"/>
          <p:cNvSpPr txBox="1"/>
          <p:nvPr/>
        </p:nvSpPr>
        <p:spPr>
          <a:xfrm>
            <a:off x="1195650" y="7763225"/>
            <a:ext cx="4357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solidFill>
                  <a:srgbClr val="878A83"/>
                </a:solidFill>
              </a:rPr>
              <a:t>Learn More</a:t>
            </a:r>
            <a:endParaRPr sz="1200" b="1">
              <a:solidFill>
                <a:srgbClr val="878A83"/>
              </a:solidFill>
            </a:endParaRPr>
          </a:p>
        </p:txBody>
      </p:sp>
      <p:sp>
        <p:nvSpPr>
          <p:cNvPr id="176" name="Google Shape;176;p17"/>
          <p:cNvSpPr txBox="1"/>
          <p:nvPr/>
        </p:nvSpPr>
        <p:spPr>
          <a:xfrm>
            <a:off x="1195650" y="9476150"/>
            <a:ext cx="5381400" cy="4824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Clr>
                <a:schemeClr val="dk1"/>
              </a:buClr>
              <a:buSzPts val="1100"/>
              <a:buFont typeface="Arial"/>
              <a:buNone/>
            </a:pPr>
            <a:r>
              <a:rPr lang="en" sz="900" i="1">
                <a:solidFill>
                  <a:schemeClr val="dk1"/>
                </a:solidFill>
              </a:rPr>
              <a:t>78 Earl Street, Bronxville NY 10708    Mobile: 914-555-5555    Haley@email.com</a:t>
            </a:r>
            <a:endParaRPr sz="900" i="1">
              <a:solidFill>
                <a:schemeClr val="dk1"/>
              </a:solidFill>
            </a:endParaRPr>
          </a:p>
          <a:p>
            <a:pPr marL="0" lvl="0" indent="0" algn="ctr" rtl="0">
              <a:lnSpc>
                <a:spcPct val="150000"/>
              </a:lnSpc>
              <a:spcBef>
                <a:spcPts val="0"/>
              </a:spcBef>
              <a:spcAft>
                <a:spcPts val="0"/>
              </a:spcAft>
              <a:buNone/>
            </a:pPr>
            <a:endParaRPr sz="900"/>
          </a:p>
        </p:txBody>
      </p:sp>
      <p:sp>
        <p:nvSpPr>
          <p:cNvPr id="177" name="Google Shape;177;p17"/>
          <p:cNvSpPr/>
          <p:nvPr/>
        </p:nvSpPr>
        <p:spPr>
          <a:xfrm>
            <a:off x="6086475" y="160000"/>
            <a:ext cx="1685700" cy="2382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t>Intern Resume </a:t>
            </a:r>
            <a:r>
              <a:rPr lang="en" sz="700"/>
              <a:t>(Delete this tag)</a:t>
            </a:r>
            <a:endParaRPr sz="7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18"/>
          <p:cNvSpPr/>
          <p:nvPr/>
        </p:nvSpPr>
        <p:spPr>
          <a:xfrm>
            <a:off x="0" y="-13600"/>
            <a:ext cx="7772400" cy="1461600"/>
          </a:xfrm>
          <a:prstGeom prst="rect">
            <a:avLst/>
          </a:prstGeom>
          <a:solidFill>
            <a:srgbClr val="EFE7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8"/>
          <p:cNvSpPr txBox="1"/>
          <p:nvPr/>
        </p:nvSpPr>
        <p:spPr>
          <a:xfrm>
            <a:off x="2952750" y="312188"/>
            <a:ext cx="4562700" cy="153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4400">
                <a:solidFill>
                  <a:srgbClr val="434343"/>
                </a:solidFill>
                <a:latin typeface="Lora Regular"/>
                <a:ea typeface="Lora Regular"/>
                <a:cs typeface="Lora Regular"/>
                <a:sym typeface="Lora Regular"/>
              </a:rPr>
              <a:t>Abigail </a:t>
            </a:r>
            <a:endParaRPr sz="4400">
              <a:solidFill>
                <a:srgbClr val="434343"/>
              </a:solidFill>
              <a:latin typeface="Lora Regular"/>
              <a:ea typeface="Lora Regular"/>
              <a:cs typeface="Lora Regular"/>
              <a:sym typeface="Lora Regular"/>
            </a:endParaRPr>
          </a:p>
          <a:p>
            <a:pPr marL="0" lvl="0" indent="0" algn="l" rtl="0">
              <a:spcBef>
                <a:spcPts val="0"/>
              </a:spcBef>
              <a:spcAft>
                <a:spcPts val="0"/>
              </a:spcAft>
              <a:buNone/>
            </a:pPr>
            <a:r>
              <a:rPr lang="en" sz="4400">
                <a:solidFill>
                  <a:srgbClr val="434343"/>
                </a:solidFill>
                <a:latin typeface="Lora Regular"/>
                <a:ea typeface="Lora Regular"/>
                <a:cs typeface="Lora Regular"/>
                <a:sym typeface="Lora Regular"/>
              </a:rPr>
              <a:t>Williams</a:t>
            </a:r>
            <a:endParaRPr sz="4400">
              <a:solidFill>
                <a:srgbClr val="434343"/>
              </a:solidFill>
              <a:latin typeface="Lora Regular"/>
              <a:ea typeface="Lora Regular"/>
              <a:cs typeface="Lora Regular"/>
              <a:sym typeface="Lora Regular"/>
            </a:endParaRPr>
          </a:p>
        </p:txBody>
      </p:sp>
      <p:sp>
        <p:nvSpPr>
          <p:cNvPr id="184" name="Google Shape;184;p18"/>
          <p:cNvSpPr txBox="1"/>
          <p:nvPr/>
        </p:nvSpPr>
        <p:spPr>
          <a:xfrm>
            <a:off x="4386850" y="1786688"/>
            <a:ext cx="2532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434343"/>
                </a:solidFill>
                <a:latin typeface="Courier New"/>
                <a:ea typeface="Courier New"/>
                <a:cs typeface="Courier New"/>
                <a:sym typeface="Courier New"/>
              </a:rPr>
              <a:t>JOB TITLE GOES HERE</a:t>
            </a:r>
            <a:endParaRPr>
              <a:solidFill>
                <a:srgbClr val="434343"/>
              </a:solidFill>
              <a:latin typeface="Courier New"/>
              <a:ea typeface="Courier New"/>
              <a:cs typeface="Courier New"/>
              <a:sym typeface="Courier New"/>
            </a:endParaRPr>
          </a:p>
        </p:txBody>
      </p:sp>
      <p:sp>
        <p:nvSpPr>
          <p:cNvPr id="185" name="Google Shape;185;p18"/>
          <p:cNvSpPr txBox="1"/>
          <p:nvPr/>
        </p:nvSpPr>
        <p:spPr>
          <a:xfrm>
            <a:off x="514350" y="2263100"/>
            <a:ext cx="2133600" cy="1414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350">
                <a:solidFill>
                  <a:schemeClr val="dk1"/>
                </a:solidFill>
                <a:latin typeface="Lora Regular"/>
                <a:ea typeface="Lora Regular"/>
                <a:cs typeface="Lora Regular"/>
                <a:sym typeface="Lora Regular"/>
              </a:rPr>
              <a:t>HELLO </a:t>
            </a:r>
            <a:r>
              <a:rPr lang="en" sz="1150">
                <a:solidFill>
                  <a:schemeClr val="dk1"/>
                </a:solidFill>
                <a:latin typeface="Lora Regular"/>
                <a:ea typeface="Lora Regular"/>
                <a:cs typeface="Lora Regular"/>
                <a:sym typeface="Lora Regular"/>
              </a:rPr>
              <a:t>Write a one sentence summary of your job history including: years of experience, industry of experience, and areas of experience. </a:t>
            </a:r>
            <a:endParaRPr sz="2000">
              <a:latin typeface="Lora Regular"/>
              <a:ea typeface="Lora Regular"/>
              <a:cs typeface="Lora Regular"/>
              <a:sym typeface="Lora Regular"/>
            </a:endParaRPr>
          </a:p>
        </p:txBody>
      </p:sp>
      <p:sp>
        <p:nvSpPr>
          <p:cNvPr id="186" name="Google Shape;186;p18"/>
          <p:cNvSpPr/>
          <p:nvPr/>
        </p:nvSpPr>
        <p:spPr>
          <a:xfrm>
            <a:off x="5900325" y="125475"/>
            <a:ext cx="1871700" cy="2382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900" b="1"/>
              <a:t>Strategist Resume </a:t>
            </a:r>
            <a:r>
              <a:rPr lang="en" sz="700"/>
              <a:t>(Delete this tag)</a:t>
            </a:r>
            <a:endParaRPr sz="700"/>
          </a:p>
        </p:txBody>
      </p:sp>
      <p:pic>
        <p:nvPicPr>
          <p:cNvPr id="187" name="Google Shape;187;p18"/>
          <p:cNvPicPr preferRelativeResize="0"/>
          <p:nvPr/>
        </p:nvPicPr>
        <p:blipFill rotWithShape="1">
          <a:blip r:embed="rId3">
            <a:alphaModFix/>
          </a:blip>
          <a:srcRect l="17763"/>
          <a:stretch/>
        </p:blipFill>
        <p:spPr>
          <a:xfrm>
            <a:off x="597600" y="324600"/>
            <a:ext cx="2005200" cy="1828449"/>
          </a:xfrm>
          <a:prstGeom prst="rect">
            <a:avLst/>
          </a:prstGeom>
          <a:noFill/>
          <a:ln>
            <a:noFill/>
          </a:ln>
        </p:spPr>
      </p:pic>
      <p:cxnSp>
        <p:nvCxnSpPr>
          <p:cNvPr id="188" name="Google Shape;188;p18"/>
          <p:cNvCxnSpPr/>
          <p:nvPr/>
        </p:nvCxnSpPr>
        <p:spPr>
          <a:xfrm>
            <a:off x="3089150" y="1986788"/>
            <a:ext cx="1150200" cy="0"/>
          </a:xfrm>
          <a:prstGeom prst="straightConnector1">
            <a:avLst/>
          </a:prstGeom>
          <a:noFill/>
          <a:ln w="9525" cap="flat" cmpd="sng">
            <a:solidFill>
              <a:schemeClr val="dk2"/>
            </a:solidFill>
            <a:prstDash val="solid"/>
            <a:round/>
            <a:headEnd type="none" w="med" len="med"/>
            <a:tailEnd type="none" w="med" len="med"/>
          </a:ln>
        </p:spPr>
      </p:cxnSp>
      <p:sp>
        <p:nvSpPr>
          <p:cNvPr id="189" name="Google Shape;189;p18"/>
          <p:cNvSpPr txBox="1"/>
          <p:nvPr/>
        </p:nvSpPr>
        <p:spPr>
          <a:xfrm>
            <a:off x="514350" y="5135163"/>
            <a:ext cx="8907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rgbClr val="434343"/>
                </a:solidFill>
                <a:latin typeface="Courier New"/>
                <a:ea typeface="Courier New"/>
                <a:cs typeface="Courier New"/>
                <a:sym typeface="Courier New"/>
              </a:rPr>
              <a:t>SKILLS</a:t>
            </a:r>
            <a:endParaRPr sz="1100">
              <a:solidFill>
                <a:srgbClr val="434343"/>
              </a:solidFill>
              <a:latin typeface="Courier New"/>
              <a:ea typeface="Courier New"/>
              <a:cs typeface="Courier New"/>
              <a:sym typeface="Courier New"/>
            </a:endParaRPr>
          </a:p>
        </p:txBody>
      </p:sp>
      <p:sp>
        <p:nvSpPr>
          <p:cNvPr id="190" name="Google Shape;190;p18"/>
          <p:cNvSpPr txBox="1"/>
          <p:nvPr/>
        </p:nvSpPr>
        <p:spPr>
          <a:xfrm>
            <a:off x="514350" y="5504475"/>
            <a:ext cx="890700" cy="10737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#1</a:t>
            </a:r>
            <a:endParaRPr sz="1050">
              <a:solidFill>
                <a:srgbClr val="434343"/>
              </a:solidFill>
              <a:latin typeface="Roboto"/>
              <a:ea typeface="Roboto"/>
              <a:cs typeface="Roboto"/>
              <a:sym typeface="Roboto"/>
            </a:endParaRPr>
          </a:p>
          <a:p>
            <a:pPr marL="0" lvl="0" indent="0" algn="l" rtl="0">
              <a:lnSpc>
                <a:spcPct val="150000"/>
              </a:lnSpc>
              <a:spcBef>
                <a:spcPts val="0"/>
              </a:spcBef>
              <a:spcAft>
                <a:spcPts val="0"/>
              </a:spcAft>
              <a:buClr>
                <a:schemeClr val="dk1"/>
              </a:buClr>
              <a:buSzPts val="1100"/>
              <a:buFont typeface="Arial"/>
              <a:buNone/>
            </a:pPr>
            <a:r>
              <a:rPr lang="en" sz="1050">
                <a:solidFill>
                  <a:srgbClr val="434343"/>
                </a:solidFill>
                <a:latin typeface="Roboto"/>
                <a:ea typeface="Roboto"/>
                <a:cs typeface="Roboto"/>
                <a:sym typeface="Roboto"/>
              </a:rPr>
              <a:t>Skill #2</a:t>
            </a:r>
            <a:endParaRPr sz="1900">
              <a:solidFill>
                <a:srgbClr val="434343"/>
              </a:solidFill>
              <a:latin typeface="Roboto"/>
              <a:ea typeface="Roboto"/>
              <a:cs typeface="Roboto"/>
              <a:sym typeface="Roboto"/>
            </a:endParaRPr>
          </a:p>
          <a:p>
            <a:pPr marL="0" lvl="0" indent="0" algn="l" rtl="0">
              <a:lnSpc>
                <a:spcPct val="150000"/>
              </a:lnSpc>
              <a:spcBef>
                <a:spcPts val="0"/>
              </a:spcBef>
              <a:spcAft>
                <a:spcPts val="0"/>
              </a:spcAft>
              <a:buClr>
                <a:schemeClr val="dk1"/>
              </a:buClr>
              <a:buSzPts val="1100"/>
              <a:buFont typeface="Arial"/>
              <a:buNone/>
            </a:pPr>
            <a:r>
              <a:rPr lang="en" sz="1050">
                <a:solidFill>
                  <a:srgbClr val="434343"/>
                </a:solidFill>
                <a:latin typeface="Roboto"/>
                <a:ea typeface="Roboto"/>
                <a:cs typeface="Roboto"/>
                <a:sym typeface="Roboto"/>
              </a:rPr>
              <a:t>Skill #3</a:t>
            </a:r>
            <a:endParaRPr sz="1900">
              <a:solidFill>
                <a:srgbClr val="434343"/>
              </a:solidFill>
              <a:latin typeface="Roboto"/>
              <a:ea typeface="Roboto"/>
              <a:cs typeface="Roboto"/>
              <a:sym typeface="Roboto"/>
            </a:endParaRPr>
          </a:p>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#4</a:t>
            </a:r>
            <a:endParaRPr sz="1050">
              <a:solidFill>
                <a:srgbClr val="434343"/>
              </a:solidFill>
              <a:latin typeface="Roboto"/>
              <a:ea typeface="Roboto"/>
              <a:cs typeface="Roboto"/>
              <a:sym typeface="Roboto"/>
            </a:endParaRPr>
          </a:p>
        </p:txBody>
      </p:sp>
      <p:sp>
        <p:nvSpPr>
          <p:cNvPr id="191" name="Google Shape;191;p18"/>
          <p:cNvSpPr txBox="1"/>
          <p:nvPr/>
        </p:nvSpPr>
        <p:spPr>
          <a:xfrm>
            <a:off x="1405050" y="5496875"/>
            <a:ext cx="890700" cy="10737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#1</a:t>
            </a:r>
            <a:endParaRPr sz="1050">
              <a:solidFill>
                <a:srgbClr val="434343"/>
              </a:solidFill>
              <a:latin typeface="Roboto"/>
              <a:ea typeface="Roboto"/>
              <a:cs typeface="Roboto"/>
              <a:sym typeface="Roboto"/>
            </a:endParaRPr>
          </a:p>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#2</a:t>
            </a:r>
            <a:endParaRPr sz="1900">
              <a:solidFill>
                <a:srgbClr val="434343"/>
              </a:solidFill>
              <a:latin typeface="Roboto"/>
              <a:ea typeface="Roboto"/>
              <a:cs typeface="Roboto"/>
              <a:sym typeface="Roboto"/>
            </a:endParaRPr>
          </a:p>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#3</a:t>
            </a:r>
            <a:endParaRPr sz="1900">
              <a:solidFill>
                <a:srgbClr val="434343"/>
              </a:solidFill>
              <a:latin typeface="Roboto"/>
              <a:ea typeface="Roboto"/>
              <a:cs typeface="Roboto"/>
              <a:sym typeface="Roboto"/>
            </a:endParaRPr>
          </a:p>
          <a:p>
            <a:pPr marL="0" lvl="0" indent="0" algn="l" rtl="0">
              <a:lnSpc>
                <a:spcPct val="150000"/>
              </a:lnSpc>
              <a:spcBef>
                <a:spcPts val="0"/>
              </a:spcBef>
              <a:spcAft>
                <a:spcPts val="0"/>
              </a:spcAft>
              <a:buNone/>
            </a:pPr>
            <a:r>
              <a:rPr lang="en" sz="1050">
                <a:solidFill>
                  <a:srgbClr val="434343"/>
                </a:solidFill>
                <a:latin typeface="Roboto"/>
                <a:ea typeface="Roboto"/>
                <a:cs typeface="Roboto"/>
                <a:sym typeface="Roboto"/>
              </a:rPr>
              <a:t>Skill #4</a:t>
            </a:r>
            <a:endParaRPr sz="1050">
              <a:solidFill>
                <a:srgbClr val="434343"/>
              </a:solidFill>
              <a:latin typeface="Roboto"/>
              <a:ea typeface="Roboto"/>
              <a:cs typeface="Roboto"/>
              <a:sym typeface="Roboto"/>
            </a:endParaRPr>
          </a:p>
        </p:txBody>
      </p:sp>
      <p:sp>
        <p:nvSpPr>
          <p:cNvPr id="192" name="Google Shape;192;p18"/>
          <p:cNvSpPr txBox="1"/>
          <p:nvPr/>
        </p:nvSpPr>
        <p:spPr>
          <a:xfrm>
            <a:off x="514350" y="6657575"/>
            <a:ext cx="1257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rgbClr val="434343"/>
                </a:solidFill>
                <a:latin typeface="Courier New"/>
                <a:ea typeface="Courier New"/>
                <a:cs typeface="Courier New"/>
                <a:sym typeface="Courier New"/>
              </a:rPr>
              <a:t>EDUCATION</a:t>
            </a:r>
            <a:endParaRPr sz="1100">
              <a:solidFill>
                <a:srgbClr val="434343"/>
              </a:solidFill>
              <a:latin typeface="Courier New"/>
              <a:ea typeface="Courier New"/>
              <a:cs typeface="Courier New"/>
              <a:sym typeface="Courier New"/>
            </a:endParaRPr>
          </a:p>
        </p:txBody>
      </p:sp>
      <p:sp>
        <p:nvSpPr>
          <p:cNvPr id="193" name="Google Shape;193;p18"/>
          <p:cNvSpPr txBox="1"/>
          <p:nvPr/>
        </p:nvSpPr>
        <p:spPr>
          <a:xfrm>
            <a:off x="514350" y="7026875"/>
            <a:ext cx="2438400" cy="1461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Type of Degree, </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Graduation Year </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University, Location </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Type of Degree, </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Graduation Year </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University, Location </a:t>
            </a:r>
            <a:endParaRPr sz="1050">
              <a:solidFill>
                <a:srgbClr val="434343"/>
              </a:solidFill>
              <a:latin typeface="Roboto"/>
              <a:ea typeface="Roboto"/>
              <a:cs typeface="Roboto"/>
              <a:sym typeface="Roboto"/>
            </a:endParaRPr>
          </a:p>
        </p:txBody>
      </p:sp>
      <p:sp>
        <p:nvSpPr>
          <p:cNvPr id="194" name="Google Shape;194;p18"/>
          <p:cNvSpPr txBox="1"/>
          <p:nvPr/>
        </p:nvSpPr>
        <p:spPr>
          <a:xfrm>
            <a:off x="514350" y="8641350"/>
            <a:ext cx="1781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rgbClr val="434343"/>
                </a:solidFill>
                <a:latin typeface="Courier New"/>
                <a:ea typeface="Courier New"/>
                <a:cs typeface="Courier New"/>
                <a:sym typeface="Courier New"/>
              </a:rPr>
              <a:t>CERTIFICATIONS</a:t>
            </a:r>
            <a:endParaRPr sz="1100">
              <a:solidFill>
                <a:srgbClr val="434343"/>
              </a:solidFill>
              <a:latin typeface="Courier New"/>
              <a:ea typeface="Courier New"/>
              <a:cs typeface="Courier New"/>
              <a:sym typeface="Courier New"/>
            </a:endParaRPr>
          </a:p>
        </p:txBody>
      </p:sp>
      <p:sp>
        <p:nvSpPr>
          <p:cNvPr id="195" name="Google Shape;195;p18"/>
          <p:cNvSpPr txBox="1"/>
          <p:nvPr/>
        </p:nvSpPr>
        <p:spPr>
          <a:xfrm>
            <a:off x="514350" y="9010650"/>
            <a:ext cx="1781400" cy="532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Include any and all certifications you hold. </a:t>
            </a:r>
            <a:endParaRPr sz="1050">
              <a:solidFill>
                <a:srgbClr val="434343"/>
              </a:solidFill>
              <a:latin typeface="Roboto"/>
              <a:ea typeface="Roboto"/>
              <a:cs typeface="Roboto"/>
              <a:sym typeface="Roboto"/>
            </a:endParaRPr>
          </a:p>
        </p:txBody>
      </p:sp>
      <p:sp>
        <p:nvSpPr>
          <p:cNvPr id="196" name="Google Shape;196;p18"/>
          <p:cNvSpPr txBox="1"/>
          <p:nvPr/>
        </p:nvSpPr>
        <p:spPr>
          <a:xfrm>
            <a:off x="2876550" y="2850675"/>
            <a:ext cx="2809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434343"/>
                </a:solidFill>
                <a:latin typeface="Roboto"/>
                <a:ea typeface="Roboto"/>
                <a:cs typeface="Roboto"/>
                <a:sym typeface="Roboto"/>
              </a:rPr>
              <a:t>COMPANY NAME – Company Location</a:t>
            </a:r>
            <a:endParaRPr sz="1000">
              <a:solidFill>
                <a:srgbClr val="434343"/>
              </a:solidFill>
              <a:latin typeface="Roboto"/>
              <a:ea typeface="Roboto"/>
              <a:cs typeface="Roboto"/>
              <a:sym typeface="Roboto"/>
            </a:endParaRPr>
          </a:p>
        </p:txBody>
      </p:sp>
      <p:sp>
        <p:nvSpPr>
          <p:cNvPr id="197" name="Google Shape;197;p18"/>
          <p:cNvSpPr txBox="1"/>
          <p:nvPr/>
        </p:nvSpPr>
        <p:spPr>
          <a:xfrm>
            <a:off x="5476050" y="2850675"/>
            <a:ext cx="1762500" cy="338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0"/>
              </a:spcAft>
              <a:buNone/>
            </a:pPr>
            <a:r>
              <a:rPr lang="en" sz="1000">
                <a:solidFill>
                  <a:srgbClr val="434343"/>
                </a:solidFill>
                <a:latin typeface="Roboto"/>
                <a:ea typeface="Roboto"/>
                <a:cs typeface="Roboto"/>
                <a:sym typeface="Roboto"/>
              </a:rPr>
              <a:t>2015  - Present</a:t>
            </a:r>
            <a:endParaRPr sz="1000">
              <a:solidFill>
                <a:srgbClr val="434343"/>
              </a:solidFill>
              <a:latin typeface="Roboto"/>
              <a:ea typeface="Roboto"/>
              <a:cs typeface="Roboto"/>
              <a:sym typeface="Roboto"/>
            </a:endParaRPr>
          </a:p>
        </p:txBody>
      </p:sp>
      <p:sp>
        <p:nvSpPr>
          <p:cNvPr id="198" name="Google Shape;198;p18"/>
          <p:cNvSpPr txBox="1"/>
          <p:nvPr/>
        </p:nvSpPr>
        <p:spPr>
          <a:xfrm>
            <a:off x="2876550" y="3053175"/>
            <a:ext cx="28095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i="1">
                <a:solidFill>
                  <a:srgbClr val="434343"/>
                </a:solidFill>
                <a:latin typeface="Roboto"/>
                <a:ea typeface="Roboto"/>
                <a:cs typeface="Roboto"/>
                <a:sym typeface="Roboto"/>
              </a:rPr>
              <a:t>Brief summary of the company</a:t>
            </a:r>
            <a:endParaRPr sz="900" i="1">
              <a:solidFill>
                <a:srgbClr val="434343"/>
              </a:solidFill>
              <a:latin typeface="Roboto"/>
              <a:ea typeface="Roboto"/>
              <a:cs typeface="Roboto"/>
              <a:sym typeface="Roboto"/>
            </a:endParaRPr>
          </a:p>
        </p:txBody>
      </p:sp>
      <p:sp>
        <p:nvSpPr>
          <p:cNvPr id="199" name="Google Shape;199;p18"/>
          <p:cNvSpPr txBox="1"/>
          <p:nvPr/>
        </p:nvSpPr>
        <p:spPr>
          <a:xfrm>
            <a:off x="2876550" y="3369825"/>
            <a:ext cx="28095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b="1">
                <a:solidFill>
                  <a:srgbClr val="434343"/>
                </a:solidFill>
                <a:latin typeface="Roboto"/>
                <a:ea typeface="Roboto"/>
                <a:cs typeface="Roboto"/>
                <a:sym typeface="Roboto"/>
              </a:rPr>
              <a:t>Your job title here</a:t>
            </a:r>
            <a:endParaRPr sz="1200" b="1">
              <a:solidFill>
                <a:srgbClr val="434343"/>
              </a:solidFill>
              <a:latin typeface="Roboto"/>
              <a:ea typeface="Roboto"/>
              <a:cs typeface="Roboto"/>
              <a:sym typeface="Roboto"/>
            </a:endParaRPr>
          </a:p>
        </p:txBody>
      </p:sp>
      <p:sp>
        <p:nvSpPr>
          <p:cNvPr id="200" name="Google Shape;200;p18"/>
          <p:cNvSpPr txBox="1"/>
          <p:nvPr/>
        </p:nvSpPr>
        <p:spPr>
          <a:xfrm>
            <a:off x="2876550" y="3662925"/>
            <a:ext cx="4362000" cy="80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In two or three sentences, describe what you achieved at your job. Include how your personal efforts contributed to overall success for the company, the size of the team you oversaw if applicable, and any other professional successes not previously mentioned.</a:t>
            </a:r>
            <a:endParaRPr sz="900">
              <a:solidFill>
                <a:srgbClr val="434343"/>
              </a:solidFill>
              <a:latin typeface="Roboto"/>
              <a:ea typeface="Roboto"/>
              <a:cs typeface="Roboto"/>
              <a:sym typeface="Roboto"/>
            </a:endParaRPr>
          </a:p>
        </p:txBody>
      </p:sp>
      <p:sp>
        <p:nvSpPr>
          <p:cNvPr id="201" name="Google Shape;201;p18"/>
          <p:cNvSpPr txBox="1"/>
          <p:nvPr/>
        </p:nvSpPr>
        <p:spPr>
          <a:xfrm>
            <a:off x="2876655" y="4464725"/>
            <a:ext cx="43620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Strategy:</a:t>
            </a:r>
            <a:r>
              <a:rPr lang="en" sz="900">
                <a:solidFill>
                  <a:srgbClr val="434343"/>
                </a:solidFill>
                <a:latin typeface="Roboto"/>
                <a:ea typeface="Roboto"/>
                <a:cs typeface="Roboto"/>
                <a:sym typeface="Roboto"/>
              </a:rPr>
              <a:t> Go deeper into this specific type of strategy by providing more information about how you succeeded in this area as a strategist.</a:t>
            </a:r>
            <a:endParaRPr sz="900">
              <a:solidFill>
                <a:srgbClr val="434343"/>
              </a:solidFill>
              <a:latin typeface="Roboto"/>
              <a:ea typeface="Roboto"/>
              <a:cs typeface="Roboto"/>
              <a:sym typeface="Roboto"/>
            </a:endParaRPr>
          </a:p>
        </p:txBody>
      </p:sp>
      <p:sp>
        <p:nvSpPr>
          <p:cNvPr id="202" name="Google Shape;202;p18"/>
          <p:cNvSpPr txBox="1"/>
          <p:nvPr/>
        </p:nvSpPr>
        <p:spPr>
          <a:xfrm>
            <a:off x="2876550" y="5158825"/>
            <a:ext cx="2809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434343"/>
                </a:solidFill>
                <a:latin typeface="Roboto"/>
                <a:ea typeface="Roboto"/>
                <a:cs typeface="Roboto"/>
                <a:sym typeface="Roboto"/>
              </a:rPr>
              <a:t>COMPANY NAME – Company Location</a:t>
            </a:r>
            <a:endParaRPr sz="1000">
              <a:solidFill>
                <a:srgbClr val="434343"/>
              </a:solidFill>
              <a:latin typeface="Roboto"/>
              <a:ea typeface="Roboto"/>
              <a:cs typeface="Roboto"/>
              <a:sym typeface="Roboto"/>
            </a:endParaRPr>
          </a:p>
        </p:txBody>
      </p:sp>
      <p:sp>
        <p:nvSpPr>
          <p:cNvPr id="203" name="Google Shape;203;p18"/>
          <p:cNvSpPr txBox="1"/>
          <p:nvPr/>
        </p:nvSpPr>
        <p:spPr>
          <a:xfrm>
            <a:off x="5476050" y="5158825"/>
            <a:ext cx="1762500" cy="338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0"/>
              </a:spcAft>
              <a:buNone/>
            </a:pPr>
            <a:r>
              <a:rPr lang="en" sz="1000">
                <a:solidFill>
                  <a:srgbClr val="434343"/>
                </a:solidFill>
                <a:latin typeface="Roboto"/>
                <a:ea typeface="Roboto"/>
                <a:cs typeface="Roboto"/>
                <a:sym typeface="Roboto"/>
              </a:rPr>
              <a:t>2015  - 2018</a:t>
            </a:r>
            <a:endParaRPr sz="1000">
              <a:solidFill>
                <a:srgbClr val="434343"/>
              </a:solidFill>
              <a:latin typeface="Roboto"/>
              <a:ea typeface="Roboto"/>
              <a:cs typeface="Roboto"/>
              <a:sym typeface="Roboto"/>
            </a:endParaRPr>
          </a:p>
        </p:txBody>
      </p:sp>
      <p:sp>
        <p:nvSpPr>
          <p:cNvPr id="204" name="Google Shape;204;p18"/>
          <p:cNvSpPr txBox="1"/>
          <p:nvPr/>
        </p:nvSpPr>
        <p:spPr>
          <a:xfrm>
            <a:off x="2876550" y="5361325"/>
            <a:ext cx="28095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i="1">
                <a:solidFill>
                  <a:srgbClr val="434343"/>
                </a:solidFill>
                <a:latin typeface="Roboto"/>
                <a:ea typeface="Roboto"/>
                <a:cs typeface="Roboto"/>
                <a:sym typeface="Roboto"/>
              </a:rPr>
              <a:t>Brief summary of the company</a:t>
            </a:r>
            <a:endParaRPr sz="900" i="1">
              <a:solidFill>
                <a:srgbClr val="434343"/>
              </a:solidFill>
              <a:latin typeface="Roboto"/>
              <a:ea typeface="Roboto"/>
              <a:cs typeface="Roboto"/>
              <a:sym typeface="Roboto"/>
            </a:endParaRPr>
          </a:p>
        </p:txBody>
      </p:sp>
      <p:sp>
        <p:nvSpPr>
          <p:cNvPr id="205" name="Google Shape;205;p18"/>
          <p:cNvSpPr txBox="1"/>
          <p:nvPr/>
        </p:nvSpPr>
        <p:spPr>
          <a:xfrm>
            <a:off x="2876550" y="5677975"/>
            <a:ext cx="28095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b="1">
                <a:solidFill>
                  <a:srgbClr val="434343"/>
                </a:solidFill>
                <a:latin typeface="Roboto"/>
                <a:ea typeface="Roboto"/>
                <a:cs typeface="Roboto"/>
                <a:sym typeface="Roboto"/>
              </a:rPr>
              <a:t>Your job title here</a:t>
            </a:r>
            <a:endParaRPr sz="1200" b="1">
              <a:solidFill>
                <a:srgbClr val="434343"/>
              </a:solidFill>
              <a:latin typeface="Roboto"/>
              <a:ea typeface="Roboto"/>
              <a:cs typeface="Roboto"/>
              <a:sym typeface="Roboto"/>
            </a:endParaRPr>
          </a:p>
        </p:txBody>
      </p:sp>
      <p:sp>
        <p:nvSpPr>
          <p:cNvPr id="206" name="Google Shape;206;p18"/>
          <p:cNvSpPr txBox="1"/>
          <p:nvPr/>
        </p:nvSpPr>
        <p:spPr>
          <a:xfrm>
            <a:off x="2876550" y="5971075"/>
            <a:ext cx="4362000" cy="80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In two or three sentences, describe what you achieved at your job. Include how your personal efforts contributed to overall success for the company, the size of the team you oversaw if applicable, and any other professional successes not previously mentioned.</a:t>
            </a:r>
            <a:endParaRPr sz="900">
              <a:solidFill>
                <a:srgbClr val="434343"/>
              </a:solidFill>
              <a:latin typeface="Roboto"/>
              <a:ea typeface="Roboto"/>
              <a:cs typeface="Roboto"/>
              <a:sym typeface="Roboto"/>
            </a:endParaRPr>
          </a:p>
        </p:txBody>
      </p:sp>
      <p:sp>
        <p:nvSpPr>
          <p:cNvPr id="207" name="Google Shape;207;p18"/>
          <p:cNvSpPr txBox="1"/>
          <p:nvPr/>
        </p:nvSpPr>
        <p:spPr>
          <a:xfrm>
            <a:off x="2876655" y="6772875"/>
            <a:ext cx="43620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Strategy:</a:t>
            </a:r>
            <a:r>
              <a:rPr lang="en" sz="900">
                <a:solidFill>
                  <a:srgbClr val="434343"/>
                </a:solidFill>
                <a:latin typeface="Roboto"/>
                <a:ea typeface="Roboto"/>
                <a:cs typeface="Roboto"/>
                <a:sym typeface="Roboto"/>
              </a:rPr>
              <a:t> Go deeper into this specific type of strategy by providing more information about how you succeeded in this area as a strategist.</a:t>
            </a:r>
            <a:endParaRPr sz="900">
              <a:solidFill>
                <a:srgbClr val="434343"/>
              </a:solidFill>
              <a:latin typeface="Roboto"/>
              <a:ea typeface="Roboto"/>
              <a:cs typeface="Roboto"/>
              <a:sym typeface="Roboto"/>
            </a:endParaRPr>
          </a:p>
        </p:txBody>
      </p:sp>
      <p:sp>
        <p:nvSpPr>
          <p:cNvPr id="208" name="Google Shape;208;p18"/>
          <p:cNvSpPr txBox="1"/>
          <p:nvPr/>
        </p:nvSpPr>
        <p:spPr>
          <a:xfrm>
            <a:off x="2876550" y="2397213"/>
            <a:ext cx="29475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rgbClr val="434343"/>
                </a:solidFill>
                <a:latin typeface="Courier New"/>
                <a:ea typeface="Courier New"/>
                <a:cs typeface="Courier New"/>
                <a:sym typeface="Courier New"/>
              </a:rPr>
              <a:t>PROFESSIONAL EXPERIENCE</a:t>
            </a:r>
            <a:endParaRPr sz="1100">
              <a:solidFill>
                <a:srgbClr val="434343"/>
              </a:solidFill>
              <a:latin typeface="Courier New"/>
              <a:ea typeface="Courier New"/>
              <a:cs typeface="Courier New"/>
              <a:sym typeface="Courier New"/>
            </a:endParaRPr>
          </a:p>
        </p:txBody>
      </p:sp>
      <p:sp>
        <p:nvSpPr>
          <p:cNvPr id="209" name="Google Shape;209;p18"/>
          <p:cNvSpPr txBox="1"/>
          <p:nvPr/>
        </p:nvSpPr>
        <p:spPr>
          <a:xfrm>
            <a:off x="2876600" y="7500900"/>
            <a:ext cx="28095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00">
                <a:solidFill>
                  <a:srgbClr val="434343"/>
                </a:solidFill>
                <a:latin typeface="Roboto"/>
                <a:ea typeface="Roboto"/>
                <a:cs typeface="Roboto"/>
                <a:sym typeface="Roboto"/>
              </a:rPr>
              <a:t>COMPANY NAME – Company Location</a:t>
            </a:r>
            <a:endParaRPr sz="1000">
              <a:solidFill>
                <a:srgbClr val="434343"/>
              </a:solidFill>
              <a:latin typeface="Roboto"/>
              <a:ea typeface="Roboto"/>
              <a:cs typeface="Roboto"/>
              <a:sym typeface="Roboto"/>
            </a:endParaRPr>
          </a:p>
        </p:txBody>
      </p:sp>
      <p:sp>
        <p:nvSpPr>
          <p:cNvPr id="210" name="Google Shape;210;p18"/>
          <p:cNvSpPr txBox="1"/>
          <p:nvPr/>
        </p:nvSpPr>
        <p:spPr>
          <a:xfrm>
            <a:off x="5476100" y="7500900"/>
            <a:ext cx="1762500" cy="338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0"/>
              </a:spcAft>
              <a:buNone/>
            </a:pPr>
            <a:r>
              <a:rPr lang="en" sz="1000">
                <a:solidFill>
                  <a:srgbClr val="434343"/>
                </a:solidFill>
                <a:latin typeface="Roboto"/>
                <a:ea typeface="Roboto"/>
                <a:cs typeface="Roboto"/>
                <a:sym typeface="Roboto"/>
              </a:rPr>
              <a:t>2015  - 2018</a:t>
            </a:r>
            <a:endParaRPr sz="1000">
              <a:solidFill>
                <a:srgbClr val="434343"/>
              </a:solidFill>
              <a:latin typeface="Roboto"/>
              <a:ea typeface="Roboto"/>
              <a:cs typeface="Roboto"/>
              <a:sym typeface="Roboto"/>
            </a:endParaRPr>
          </a:p>
        </p:txBody>
      </p:sp>
      <p:sp>
        <p:nvSpPr>
          <p:cNvPr id="211" name="Google Shape;211;p18"/>
          <p:cNvSpPr txBox="1"/>
          <p:nvPr/>
        </p:nvSpPr>
        <p:spPr>
          <a:xfrm>
            <a:off x="2876600" y="7703400"/>
            <a:ext cx="28095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i="1">
                <a:solidFill>
                  <a:srgbClr val="434343"/>
                </a:solidFill>
                <a:latin typeface="Roboto"/>
                <a:ea typeface="Roboto"/>
                <a:cs typeface="Roboto"/>
                <a:sym typeface="Roboto"/>
              </a:rPr>
              <a:t>Brief summary of the company</a:t>
            </a:r>
            <a:endParaRPr sz="900" i="1">
              <a:solidFill>
                <a:srgbClr val="434343"/>
              </a:solidFill>
              <a:latin typeface="Roboto"/>
              <a:ea typeface="Roboto"/>
              <a:cs typeface="Roboto"/>
              <a:sym typeface="Roboto"/>
            </a:endParaRPr>
          </a:p>
        </p:txBody>
      </p:sp>
      <p:sp>
        <p:nvSpPr>
          <p:cNvPr id="212" name="Google Shape;212;p18"/>
          <p:cNvSpPr txBox="1"/>
          <p:nvPr/>
        </p:nvSpPr>
        <p:spPr>
          <a:xfrm>
            <a:off x="2876600" y="8020050"/>
            <a:ext cx="2809500" cy="369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200" b="1">
                <a:solidFill>
                  <a:srgbClr val="434343"/>
                </a:solidFill>
                <a:latin typeface="Roboto"/>
                <a:ea typeface="Roboto"/>
                <a:cs typeface="Roboto"/>
                <a:sym typeface="Roboto"/>
              </a:rPr>
              <a:t>Your job title here</a:t>
            </a:r>
            <a:endParaRPr sz="1200" b="1">
              <a:solidFill>
                <a:srgbClr val="434343"/>
              </a:solidFill>
              <a:latin typeface="Roboto"/>
              <a:ea typeface="Roboto"/>
              <a:cs typeface="Roboto"/>
              <a:sym typeface="Roboto"/>
            </a:endParaRPr>
          </a:p>
        </p:txBody>
      </p:sp>
      <p:sp>
        <p:nvSpPr>
          <p:cNvPr id="213" name="Google Shape;213;p18"/>
          <p:cNvSpPr txBox="1"/>
          <p:nvPr/>
        </p:nvSpPr>
        <p:spPr>
          <a:xfrm>
            <a:off x="2876600" y="8313150"/>
            <a:ext cx="4362000" cy="80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a:solidFill>
                  <a:srgbClr val="434343"/>
                </a:solidFill>
                <a:latin typeface="Roboto"/>
                <a:ea typeface="Roboto"/>
                <a:cs typeface="Roboto"/>
                <a:sym typeface="Roboto"/>
              </a:rPr>
              <a:t>In two or three sentences, describe what you achieved at your job. Include how your personal efforts contributed to overall success for the company, the size of the team you oversaw if applicable, and any other professional successes not previously mentioned.</a:t>
            </a:r>
            <a:endParaRPr sz="900">
              <a:solidFill>
                <a:srgbClr val="434343"/>
              </a:solidFill>
              <a:latin typeface="Roboto"/>
              <a:ea typeface="Roboto"/>
              <a:cs typeface="Roboto"/>
              <a:sym typeface="Roboto"/>
            </a:endParaRPr>
          </a:p>
        </p:txBody>
      </p:sp>
      <p:sp>
        <p:nvSpPr>
          <p:cNvPr id="214" name="Google Shape;214;p18"/>
          <p:cNvSpPr txBox="1"/>
          <p:nvPr/>
        </p:nvSpPr>
        <p:spPr>
          <a:xfrm>
            <a:off x="2876705" y="9114950"/>
            <a:ext cx="4362000" cy="482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b="1">
                <a:solidFill>
                  <a:srgbClr val="434343"/>
                </a:solidFill>
                <a:latin typeface="Roboto"/>
                <a:ea typeface="Roboto"/>
                <a:cs typeface="Roboto"/>
                <a:sym typeface="Roboto"/>
              </a:rPr>
              <a:t>Type of Strategy:</a:t>
            </a:r>
            <a:r>
              <a:rPr lang="en" sz="900">
                <a:solidFill>
                  <a:srgbClr val="434343"/>
                </a:solidFill>
                <a:latin typeface="Roboto"/>
                <a:ea typeface="Roboto"/>
                <a:cs typeface="Roboto"/>
                <a:sym typeface="Roboto"/>
              </a:rPr>
              <a:t> Go deeper into this specific type of strategy by providing more information about how you succeeded in this area as a strategist.</a:t>
            </a:r>
            <a:endParaRPr sz="900">
              <a:solidFill>
                <a:srgbClr val="434343"/>
              </a:solidFill>
              <a:latin typeface="Roboto"/>
              <a:ea typeface="Roboto"/>
              <a:cs typeface="Roboto"/>
              <a:sym typeface="Roboto"/>
            </a:endParaRPr>
          </a:p>
        </p:txBody>
      </p:sp>
      <p:sp>
        <p:nvSpPr>
          <p:cNvPr id="215" name="Google Shape;215;p18"/>
          <p:cNvSpPr txBox="1"/>
          <p:nvPr/>
        </p:nvSpPr>
        <p:spPr>
          <a:xfrm>
            <a:off x="514350" y="3815325"/>
            <a:ext cx="1257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a:solidFill>
                  <a:srgbClr val="434343"/>
                </a:solidFill>
                <a:latin typeface="Courier New"/>
                <a:ea typeface="Courier New"/>
                <a:cs typeface="Courier New"/>
                <a:sym typeface="Courier New"/>
              </a:rPr>
              <a:t>CONTACT</a:t>
            </a:r>
            <a:endParaRPr sz="1100">
              <a:solidFill>
                <a:srgbClr val="434343"/>
              </a:solidFill>
              <a:latin typeface="Courier New"/>
              <a:ea typeface="Courier New"/>
              <a:cs typeface="Courier New"/>
              <a:sym typeface="Courier New"/>
            </a:endParaRPr>
          </a:p>
        </p:txBody>
      </p:sp>
      <p:sp>
        <p:nvSpPr>
          <p:cNvPr id="216" name="Google Shape;216;p18"/>
          <p:cNvSpPr txBox="1"/>
          <p:nvPr/>
        </p:nvSpPr>
        <p:spPr>
          <a:xfrm>
            <a:off x="514350" y="4184625"/>
            <a:ext cx="2438400" cy="903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Phone Number</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uFill>
                  <a:noFill/>
                </a:uFill>
                <a:latin typeface="Roboto"/>
                <a:ea typeface="Roboto"/>
                <a:cs typeface="Roboto"/>
                <a:sym typeface="Roboto"/>
                <a:hlinkClick r:id="rId4">
                  <a:extLst>
                    <a:ext uri="{A12FA001-AC4F-418D-AE19-62706E023703}">
                      <ahyp:hlinkClr xmlns:ahyp="http://schemas.microsoft.com/office/drawing/2018/hyperlinkcolor" val="tx"/>
                    </a:ext>
                  </a:extLst>
                </a:hlinkClick>
              </a:rPr>
              <a:t>Email@email.com</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Location</a:t>
            </a:r>
            <a:endParaRPr sz="1050">
              <a:solidFill>
                <a:srgbClr val="434343"/>
              </a:solidFill>
              <a:latin typeface="Roboto"/>
              <a:ea typeface="Roboto"/>
              <a:cs typeface="Roboto"/>
              <a:sym typeface="Roboto"/>
            </a:endParaRPr>
          </a:p>
          <a:p>
            <a:pPr marL="0" lvl="0" indent="0" algn="l" rtl="0">
              <a:lnSpc>
                <a:spcPct val="115000"/>
              </a:lnSpc>
              <a:spcBef>
                <a:spcPts val="0"/>
              </a:spcBef>
              <a:spcAft>
                <a:spcPts val="0"/>
              </a:spcAft>
              <a:buNone/>
            </a:pPr>
            <a:r>
              <a:rPr lang="en" sz="1050">
                <a:solidFill>
                  <a:srgbClr val="434343"/>
                </a:solidFill>
                <a:latin typeface="Roboto"/>
                <a:ea typeface="Roboto"/>
                <a:cs typeface="Roboto"/>
                <a:sym typeface="Roboto"/>
              </a:rPr>
              <a:t>Twitter @username</a:t>
            </a:r>
            <a:endParaRPr sz="1050">
              <a:solidFill>
                <a:srgbClr val="434343"/>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1801</Words>
  <Application>Microsoft Macintosh PowerPoint</Application>
  <PresentationFormat>Custom</PresentationFormat>
  <Paragraphs>178</Paragraphs>
  <Slides>6</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Oswald</vt:lpstr>
      <vt:lpstr>Lora</vt:lpstr>
      <vt:lpstr>Arial</vt:lpstr>
      <vt:lpstr>Montserrat</vt:lpstr>
      <vt:lpstr>EB Garamond</vt:lpstr>
      <vt:lpstr>Courier New</vt:lpstr>
      <vt:lpstr>Verdana</vt:lpstr>
      <vt:lpstr>Roboto</vt:lpstr>
      <vt:lpstr>Lora Regular</vt:lpstr>
      <vt:lpstr>Simple Light</vt:lpstr>
      <vt:lpstr>Resume Templates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Resume Templates</dc:title>
  <cp:lastModifiedBy>Microsoft Office User</cp:lastModifiedBy>
  <cp:revision>2</cp:revision>
  <dcterms:modified xsi:type="dcterms:W3CDTF">2021-03-05T15:06:34Z</dcterms:modified>
</cp:coreProperties>
</file>